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045700" cy="14198600"/>
  <p:notesSz cx="6735763" cy="98663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華康新特明體(P)" panose="02020900000000000000" pitchFamily="18" charset="-120"/>
      <p:regular r:id="rId7"/>
    </p:embeddedFont>
    <p:embeddedFont>
      <p:font typeface="芫荽" charset="-120"/>
      <p:regular r:id="rId8"/>
    </p:embeddedFont>
    <p:embeddedFont>
      <p:font typeface="微軟正黑體" panose="020B0604030504040204" pitchFamily="34" charset="-120"/>
      <p:regular r:id="rId9"/>
      <p:bold r:id="rId10"/>
    </p:embeddedFont>
    <p:embeddedFont>
      <p:font typeface="Bahnschrift" panose="020B0502040204020203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2563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048875" cy="14201775"/>
          </a:xfrm>
          <a:custGeom>
            <a:avLst/>
            <a:gdLst/>
            <a:ahLst/>
            <a:cxnLst/>
            <a:rect l="l" t="t" r="r" b="b"/>
            <a:pathLst>
              <a:path w="10048875" h="14201775">
                <a:moveTo>
                  <a:pt x="0" y="0"/>
                </a:moveTo>
                <a:lnTo>
                  <a:pt x="10048875" y="0"/>
                </a:lnTo>
                <a:lnTo>
                  <a:pt x="10048875" y="14201775"/>
                </a:lnTo>
                <a:lnTo>
                  <a:pt x="0" y="14201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048875" cy="8343900"/>
          </a:xfrm>
          <a:custGeom>
            <a:avLst/>
            <a:gdLst/>
            <a:ahLst/>
            <a:cxnLst/>
            <a:rect l="l" t="t" r="r" b="b"/>
            <a:pathLst>
              <a:path w="10048875" h="8343900">
                <a:moveTo>
                  <a:pt x="0" y="0"/>
                </a:moveTo>
                <a:lnTo>
                  <a:pt x="10048875" y="0"/>
                </a:lnTo>
                <a:lnTo>
                  <a:pt x="10048875" y="8343900"/>
                </a:lnTo>
                <a:lnTo>
                  <a:pt x="0" y="8343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5"/>
          <p:cNvSpPr/>
          <p:nvPr/>
        </p:nvSpPr>
        <p:spPr>
          <a:xfrm>
            <a:off x="8886825" y="4257675"/>
            <a:ext cx="971550" cy="1962150"/>
          </a:xfrm>
          <a:custGeom>
            <a:avLst/>
            <a:gdLst/>
            <a:ahLst/>
            <a:cxnLst/>
            <a:rect l="l" t="t" r="r" b="b"/>
            <a:pathLst>
              <a:path w="971550" h="1962150">
                <a:moveTo>
                  <a:pt x="0" y="0"/>
                </a:moveTo>
                <a:lnTo>
                  <a:pt x="971550" y="0"/>
                </a:lnTo>
                <a:lnTo>
                  <a:pt x="971550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Freeform 7"/>
          <p:cNvSpPr/>
          <p:nvPr/>
        </p:nvSpPr>
        <p:spPr>
          <a:xfrm>
            <a:off x="0" y="4076700"/>
            <a:ext cx="6962775" cy="4267200"/>
          </a:xfrm>
          <a:custGeom>
            <a:avLst/>
            <a:gdLst/>
            <a:ahLst/>
            <a:cxnLst/>
            <a:rect l="l" t="t" r="r" b="b"/>
            <a:pathLst>
              <a:path w="6962775" h="4267200">
                <a:moveTo>
                  <a:pt x="0" y="0"/>
                </a:moveTo>
                <a:lnTo>
                  <a:pt x="6962775" y="0"/>
                </a:lnTo>
                <a:lnTo>
                  <a:pt x="6962775" y="4267200"/>
                </a:lnTo>
                <a:lnTo>
                  <a:pt x="0" y="4267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8" name="Freeform 8"/>
          <p:cNvSpPr/>
          <p:nvPr/>
        </p:nvSpPr>
        <p:spPr>
          <a:xfrm>
            <a:off x="190500" y="1057275"/>
            <a:ext cx="781050" cy="1257300"/>
          </a:xfrm>
          <a:custGeom>
            <a:avLst/>
            <a:gdLst/>
            <a:ahLst/>
            <a:cxnLst/>
            <a:rect l="l" t="t" r="r" b="b"/>
            <a:pathLst>
              <a:path w="781050" h="1257300">
                <a:moveTo>
                  <a:pt x="0" y="0"/>
                </a:moveTo>
                <a:lnTo>
                  <a:pt x="781050" y="0"/>
                </a:lnTo>
                <a:lnTo>
                  <a:pt x="78105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9" name="Freeform 9"/>
          <p:cNvSpPr/>
          <p:nvPr/>
        </p:nvSpPr>
        <p:spPr>
          <a:xfrm>
            <a:off x="9267825" y="885825"/>
            <a:ext cx="781050" cy="895350"/>
          </a:xfrm>
          <a:custGeom>
            <a:avLst/>
            <a:gdLst/>
            <a:ahLst/>
            <a:cxnLst/>
            <a:rect l="l" t="t" r="r" b="b"/>
            <a:pathLst>
              <a:path w="781050" h="895350">
                <a:moveTo>
                  <a:pt x="0" y="0"/>
                </a:moveTo>
                <a:lnTo>
                  <a:pt x="781050" y="0"/>
                </a:lnTo>
                <a:lnTo>
                  <a:pt x="78105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0" name="TextBox 10"/>
          <p:cNvSpPr txBox="1"/>
          <p:nvPr/>
        </p:nvSpPr>
        <p:spPr>
          <a:xfrm rot="-118800">
            <a:off x="816958" y="-88281"/>
            <a:ext cx="8601837" cy="1594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44"/>
              </a:lnSpc>
            </a:pP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農機不帶土上路</a:t>
            </a:r>
            <a:endParaRPr lang="en-US" sz="8800" dirty="0">
              <a:solidFill>
                <a:srgbClr val="E14F1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特黑體"/>
              <a:sym typeface="王漢宗特黑體"/>
            </a:endParaRPr>
          </a:p>
        </p:txBody>
      </p:sp>
      <p:sp>
        <p:nvSpPr>
          <p:cNvPr id="11" name="TextBox 11"/>
          <p:cNvSpPr txBox="1"/>
          <p:nvPr/>
        </p:nvSpPr>
        <p:spPr>
          <a:xfrm rot="-118800">
            <a:off x="987254" y="1227276"/>
            <a:ext cx="8370713" cy="1529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147"/>
              </a:lnSpc>
            </a:pPr>
            <a:r>
              <a:rPr lang="en-US" sz="8800" b="1" dirty="0" err="1">
                <a:ln w="38100">
                  <a:solidFill>
                    <a:schemeClr val="bg1"/>
                  </a:solidFill>
                </a:ln>
                <a:solidFill>
                  <a:srgbClr val="2270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道路安全</a:t>
            </a:r>
            <a:r>
              <a:rPr lang="en-US" sz="8800" b="1" dirty="0" err="1">
                <a:ln w="38100">
                  <a:solidFill>
                    <a:schemeClr val="bg1"/>
                  </a:solidFill>
                </a:ln>
                <a:solidFill>
                  <a:srgbClr val="E14F1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一起顧</a:t>
            </a:r>
            <a:endParaRPr lang="en-US" sz="8800" b="1" dirty="0">
              <a:ln w="38100">
                <a:solidFill>
                  <a:schemeClr val="bg1"/>
                </a:solidFill>
              </a:ln>
              <a:solidFill>
                <a:srgbClr val="E14F1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特黑體"/>
              <a:sym typeface="王漢宗特黑體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733550" y="2657475"/>
            <a:ext cx="6772275" cy="1428750"/>
          </a:xfrm>
          <a:custGeom>
            <a:avLst/>
            <a:gdLst/>
            <a:ahLst/>
            <a:cxnLst/>
            <a:rect l="l" t="t" r="r" b="b"/>
            <a:pathLst>
              <a:path w="6772275" h="1428750">
                <a:moveTo>
                  <a:pt x="0" y="0"/>
                </a:moveTo>
                <a:lnTo>
                  <a:pt x="6772275" y="0"/>
                </a:lnTo>
                <a:lnTo>
                  <a:pt x="6772275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3" name="TextBox 13"/>
          <p:cNvSpPr txBox="1"/>
          <p:nvPr/>
        </p:nvSpPr>
        <p:spPr>
          <a:xfrm rot="-118800">
            <a:off x="2419839" y="2920403"/>
            <a:ext cx="5496735" cy="95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7"/>
              </a:lnSpc>
            </a:pPr>
            <a:r>
              <a:rPr lang="en-US" sz="2762" b="1" dirty="0" err="1">
                <a:solidFill>
                  <a:srgbClr val="664A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農忙作業後，請先清潔輪胎與車身</a:t>
            </a:r>
            <a:endParaRPr lang="en-US" sz="2762" b="1" dirty="0">
              <a:solidFill>
                <a:srgbClr val="664A3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特黑體"/>
              <a:sym typeface="王漢宗特黑體"/>
            </a:endParaRPr>
          </a:p>
          <a:p>
            <a:pPr algn="ctr">
              <a:lnSpc>
                <a:spcPts val="3867"/>
              </a:lnSpc>
            </a:pPr>
            <a:r>
              <a:rPr lang="en-US" sz="2762" b="1" dirty="0" err="1">
                <a:solidFill>
                  <a:srgbClr val="664A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避免泥土掉落路面造成污染與危險</a:t>
            </a:r>
            <a:endParaRPr lang="en-US" sz="2762" b="1" dirty="0">
              <a:solidFill>
                <a:srgbClr val="664A3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特黑體"/>
              <a:sym typeface="王漢宗特黑體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0" y="8162925"/>
            <a:ext cx="10048875" cy="5514975"/>
          </a:xfrm>
          <a:custGeom>
            <a:avLst/>
            <a:gdLst/>
            <a:ahLst/>
            <a:cxnLst/>
            <a:rect l="l" t="t" r="r" b="b"/>
            <a:pathLst>
              <a:path w="10048875" h="5514975">
                <a:moveTo>
                  <a:pt x="0" y="0"/>
                </a:moveTo>
                <a:lnTo>
                  <a:pt x="10048875" y="0"/>
                </a:lnTo>
                <a:lnTo>
                  <a:pt x="10048875" y="5514975"/>
                </a:lnTo>
                <a:lnTo>
                  <a:pt x="0" y="55149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3" name="Freeform 23"/>
          <p:cNvSpPr/>
          <p:nvPr/>
        </p:nvSpPr>
        <p:spPr>
          <a:xfrm>
            <a:off x="5019675" y="8515350"/>
            <a:ext cx="2133600" cy="1962150"/>
          </a:xfrm>
          <a:custGeom>
            <a:avLst/>
            <a:gdLst/>
            <a:ahLst/>
            <a:cxnLst/>
            <a:rect l="l" t="t" r="r" b="b"/>
            <a:pathLst>
              <a:path w="2133600" h="1962150">
                <a:moveTo>
                  <a:pt x="0" y="0"/>
                </a:moveTo>
                <a:lnTo>
                  <a:pt x="2133600" y="0"/>
                </a:lnTo>
                <a:lnTo>
                  <a:pt x="2133600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0" name="Freeform 20"/>
          <p:cNvSpPr/>
          <p:nvPr/>
        </p:nvSpPr>
        <p:spPr>
          <a:xfrm>
            <a:off x="2505075" y="8515350"/>
            <a:ext cx="2133600" cy="1962150"/>
          </a:xfrm>
          <a:custGeom>
            <a:avLst/>
            <a:gdLst/>
            <a:ahLst/>
            <a:cxnLst/>
            <a:rect l="l" t="t" r="r" b="b"/>
            <a:pathLst>
              <a:path w="2133600" h="1962150">
                <a:moveTo>
                  <a:pt x="0" y="0"/>
                </a:moveTo>
                <a:lnTo>
                  <a:pt x="2133600" y="0"/>
                </a:lnTo>
                <a:lnTo>
                  <a:pt x="2133600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15" name="Freeform 15"/>
          <p:cNvSpPr/>
          <p:nvPr/>
        </p:nvSpPr>
        <p:spPr>
          <a:xfrm>
            <a:off x="2505075" y="7981950"/>
            <a:ext cx="4648200" cy="895350"/>
          </a:xfrm>
          <a:custGeom>
            <a:avLst/>
            <a:gdLst/>
            <a:ahLst/>
            <a:cxnLst/>
            <a:rect l="l" t="t" r="r" b="b"/>
            <a:pathLst>
              <a:path w="4648200" h="895350">
                <a:moveTo>
                  <a:pt x="0" y="0"/>
                </a:moveTo>
                <a:lnTo>
                  <a:pt x="4648200" y="0"/>
                </a:lnTo>
                <a:lnTo>
                  <a:pt x="4648200" y="895350"/>
                </a:lnTo>
                <a:lnTo>
                  <a:pt x="0" y="8953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6" name="TextBox 16"/>
          <p:cNvSpPr txBox="1"/>
          <p:nvPr/>
        </p:nvSpPr>
        <p:spPr>
          <a:xfrm>
            <a:off x="3575050" y="8089900"/>
            <a:ext cx="2773490" cy="505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dist">
              <a:lnSpc>
                <a:spcPts val="4363"/>
              </a:lnSpc>
            </a:pPr>
            <a:r>
              <a:rPr lang="en-US" sz="280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上路前請做到</a:t>
            </a:r>
            <a:endParaRPr lang="en-US" sz="28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81000" y="8515350"/>
            <a:ext cx="1943100" cy="1962150"/>
          </a:xfrm>
          <a:custGeom>
            <a:avLst/>
            <a:gdLst/>
            <a:ahLst/>
            <a:cxnLst/>
            <a:rect l="l" t="t" r="r" b="b"/>
            <a:pathLst>
              <a:path w="1943100" h="1962150">
                <a:moveTo>
                  <a:pt x="0" y="0"/>
                </a:moveTo>
                <a:lnTo>
                  <a:pt x="1943100" y="0"/>
                </a:lnTo>
                <a:lnTo>
                  <a:pt x="1943100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8" name="Freeform 18"/>
          <p:cNvSpPr/>
          <p:nvPr/>
        </p:nvSpPr>
        <p:spPr>
          <a:xfrm>
            <a:off x="962025" y="9934575"/>
            <a:ext cx="781050" cy="723900"/>
          </a:xfrm>
          <a:custGeom>
            <a:avLst/>
            <a:gdLst/>
            <a:ahLst/>
            <a:cxnLst/>
            <a:rect l="l" t="t" r="r" b="b"/>
            <a:pathLst>
              <a:path w="781050" h="723900">
                <a:moveTo>
                  <a:pt x="0" y="0"/>
                </a:moveTo>
                <a:lnTo>
                  <a:pt x="781050" y="0"/>
                </a:lnTo>
                <a:lnTo>
                  <a:pt x="78105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19" name="TextBox 19"/>
          <p:cNvSpPr txBox="1"/>
          <p:nvPr/>
        </p:nvSpPr>
        <p:spPr>
          <a:xfrm>
            <a:off x="462248" y="10423838"/>
            <a:ext cx="1668113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3"/>
              </a:lnSpc>
            </a:pPr>
            <a:r>
              <a:rPr lang="en-US" sz="2159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清除輪胎泥土</a:t>
            </a:r>
            <a:endParaRPr lang="en-US" sz="215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476625" y="9934575"/>
            <a:ext cx="590550" cy="723900"/>
          </a:xfrm>
          <a:custGeom>
            <a:avLst/>
            <a:gdLst/>
            <a:ahLst/>
            <a:cxnLst/>
            <a:rect l="l" t="t" r="r" b="b"/>
            <a:pathLst>
              <a:path w="590550" h="723900">
                <a:moveTo>
                  <a:pt x="0" y="0"/>
                </a:moveTo>
                <a:lnTo>
                  <a:pt x="590550" y="0"/>
                </a:lnTo>
                <a:lnTo>
                  <a:pt x="59055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2" name="TextBox 22"/>
          <p:cNvSpPr txBox="1"/>
          <p:nvPr/>
        </p:nvSpPr>
        <p:spPr>
          <a:xfrm>
            <a:off x="2813685" y="10423838"/>
            <a:ext cx="1668113" cy="352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3"/>
              </a:lnSpc>
            </a:pPr>
            <a:r>
              <a:rPr lang="en-US" sz="2159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沖洗車身機具</a:t>
            </a:r>
            <a:endParaRPr lang="en-US" sz="2159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5600700" y="9934575"/>
            <a:ext cx="781050" cy="723900"/>
          </a:xfrm>
          <a:custGeom>
            <a:avLst/>
            <a:gdLst/>
            <a:ahLst/>
            <a:cxnLst/>
            <a:rect l="l" t="t" r="r" b="b"/>
            <a:pathLst>
              <a:path w="781050" h="723900">
                <a:moveTo>
                  <a:pt x="0" y="0"/>
                </a:moveTo>
                <a:lnTo>
                  <a:pt x="781050" y="0"/>
                </a:lnTo>
                <a:lnTo>
                  <a:pt x="78105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5" name="TextBox 25"/>
          <p:cNvSpPr txBox="1"/>
          <p:nvPr/>
        </p:nvSpPr>
        <p:spPr>
          <a:xfrm>
            <a:off x="4954095" y="10432463"/>
            <a:ext cx="2130362" cy="340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掉落泥土立即清理</a:t>
            </a:r>
            <a:endParaRPr lang="en-US" sz="2088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7334250" y="8515350"/>
            <a:ext cx="2143125" cy="1962150"/>
          </a:xfrm>
          <a:custGeom>
            <a:avLst/>
            <a:gdLst/>
            <a:ahLst/>
            <a:cxnLst/>
            <a:rect l="l" t="t" r="r" b="b"/>
            <a:pathLst>
              <a:path w="2143125" h="1962150">
                <a:moveTo>
                  <a:pt x="0" y="0"/>
                </a:moveTo>
                <a:lnTo>
                  <a:pt x="2143125" y="0"/>
                </a:lnTo>
                <a:lnTo>
                  <a:pt x="2143125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7" name="Freeform 27"/>
          <p:cNvSpPr/>
          <p:nvPr/>
        </p:nvSpPr>
        <p:spPr>
          <a:xfrm>
            <a:off x="8115300" y="9934575"/>
            <a:ext cx="781050" cy="723900"/>
          </a:xfrm>
          <a:custGeom>
            <a:avLst/>
            <a:gdLst/>
            <a:ahLst/>
            <a:cxnLst/>
            <a:rect l="l" t="t" r="r" b="b"/>
            <a:pathLst>
              <a:path w="781050" h="723900">
                <a:moveTo>
                  <a:pt x="0" y="0"/>
                </a:moveTo>
                <a:lnTo>
                  <a:pt x="781050" y="0"/>
                </a:lnTo>
                <a:lnTo>
                  <a:pt x="781050" y="723900"/>
                </a:lnTo>
                <a:lnTo>
                  <a:pt x="0" y="7239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28" name="TextBox 28"/>
          <p:cNvSpPr txBox="1"/>
          <p:nvPr/>
        </p:nvSpPr>
        <p:spPr>
          <a:xfrm>
            <a:off x="7416070" y="10437675"/>
            <a:ext cx="2180606" cy="35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4"/>
              </a:lnSpc>
            </a:pPr>
            <a:r>
              <a:rPr lang="en-US" sz="2124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農機上路懸掛號牌</a:t>
            </a:r>
            <a:endParaRPr lang="en-US" sz="2124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90500" y="11001375"/>
            <a:ext cx="4648200" cy="1428750"/>
          </a:xfrm>
          <a:custGeom>
            <a:avLst/>
            <a:gdLst/>
            <a:ahLst/>
            <a:cxnLst/>
            <a:rect l="l" t="t" r="r" b="b"/>
            <a:pathLst>
              <a:path w="4648200" h="1428750">
                <a:moveTo>
                  <a:pt x="0" y="0"/>
                </a:moveTo>
                <a:lnTo>
                  <a:pt x="4648200" y="0"/>
                </a:lnTo>
                <a:lnTo>
                  <a:pt x="46482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0" name="Freeform 30"/>
          <p:cNvSpPr/>
          <p:nvPr/>
        </p:nvSpPr>
        <p:spPr>
          <a:xfrm>
            <a:off x="381000" y="11182350"/>
            <a:ext cx="981075" cy="1066800"/>
          </a:xfrm>
          <a:custGeom>
            <a:avLst/>
            <a:gdLst/>
            <a:ahLst/>
            <a:cxnLst/>
            <a:rect l="l" t="t" r="r" b="b"/>
            <a:pathLst>
              <a:path w="981075" h="1066800">
                <a:moveTo>
                  <a:pt x="0" y="0"/>
                </a:moveTo>
                <a:lnTo>
                  <a:pt x="981075" y="0"/>
                </a:lnTo>
                <a:lnTo>
                  <a:pt x="981075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1" name="TextBox 31"/>
          <p:cNvSpPr txBox="1"/>
          <p:nvPr/>
        </p:nvSpPr>
        <p:spPr>
          <a:xfrm>
            <a:off x="2095341" y="11061700"/>
            <a:ext cx="1708309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4"/>
              </a:lnSpc>
            </a:pPr>
            <a:r>
              <a:rPr lang="en-US" sz="3045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污染道路</a:t>
            </a:r>
            <a:endParaRPr lang="en-US" sz="3045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085279" y="11717028"/>
            <a:ext cx="3838670" cy="426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8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可處</a:t>
            </a:r>
            <a:r>
              <a:rPr 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1,200~6,000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元罰鍰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4829175" y="11001375"/>
            <a:ext cx="5029200" cy="1428750"/>
          </a:xfrm>
          <a:custGeom>
            <a:avLst/>
            <a:gdLst/>
            <a:ahLst/>
            <a:cxnLst/>
            <a:rect l="l" t="t" r="r" b="b"/>
            <a:pathLst>
              <a:path w="5029200" h="1428750">
                <a:moveTo>
                  <a:pt x="0" y="0"/>
                </a:moveTo>
                <a:lnTo>
                  <a:pt x="5029200" y="0"/>
                </a:lnTo>
                <a:lnTo>
                  <a:pt x="502920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5" name="Freeform 35"/>
          <p:cNvSpPr/>
          <p:nvPr/>
        </p:nvSpPr>
        <p:spPr>
          <a:xfrm>
            <a:off x="5019675" y="11001375"/>
            <a:ext cx="971550" cy="1247775"/>
          </a:xfrm>
          <a:custGeom>
            <a:avLst/>
            <a:gdLst/>
            <a:ahLst/>
            <a:cxnLst/>
            <a:rect l="l" t="t" r="r" b="b"/>
            <a:pathLst>
              <a:path w="971550" h="1247775">
                <a:moveTo>
                  <a:pt x="0" y="0"/>
                </a:moveTo>
                <a:lnTo>
                  <a:pt x="971550" y="0"/>
                </a:lnTo>
                <a:lnTo>
                  <a:pt x="971550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6" name="TextBox 36"/>
          <p:cNvSpPr txBox="1"/>
          <p:nvPr/>
        </p:nvSpPr>
        <p:spPr>
          <a:xfrm>
            <a:off x="6474698" y="11059992"/>
            <a:ext cx="2662952" cy="49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5"/>
              </a:lnSpc>
            </a:pPr>
            <a:r>
              <a:rPr lang="en-US" sz="2975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農機未懸掛號牌</a:t>
            </a:r>
            <a:endParaRPr lang="en-US" sz="2975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991225" y="11736854"/>
            <a:ext cx="3694811" cy="397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1"/>
              </a:lnSpc>
            </a:pPr>
            <a:r>
              <a:rPr lang="zh-TW" altLang="en-US" sz="2407" dirty="0"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可處</a:t>
            </a:r>
            <a:r>
              <a:rPr lang="en-US" sz="2407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3,600~10,800</a:t>
            </a:r>
            <a:r>
              <a:rPr lang="zh-TW" altLang="en-US" sz="2407" dirty="0"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元罰鍰</a:t>
            </a:r>
            <a:endParaRPr lang="en-US" sz="2407" dirty="0"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381000" y="12420600"/>
            <a:ext cx="981075" cy="1076325"/>
          </a:xfrm>
          <a:custGeom>
            <a:avLst/>
            <a:gdLst/>
            <a:ahLst/>
            <a:cxnLst/>
            <a:rect l="l" t="t" r="r" b="b"/>
            <a:pathLst>
              <a:path w="981075" h="1076325">
                <a:moveTo>
                  <a:pt x="0" y="0"/>
                </a:moveTo>
                <a:lnTo>
                  <a:pt x="981075" y="0"/>
                </a:lnTo>
                <a:lnTo>
                  <a:pt x="981075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39" name="Freeform 39"/>
          <p:cNvSpPr/>
          <p:nvPr/>
        </p:nvSpPr>
        <p:spPr>
          <a:xfrm>
            <a:off x="8305800" y="12420600"/>
            <a:ext cx="971550" cy="1076325"/>
          </a:xfrm>
          <a:custGeom>
            <a:avLst/>
            <a:gdLst/>
            <a:ahLst/>
            <a:cxnLst/>
            <a:rect l="l" t="t" r="r" b="b"/>
            <a:pathLst>
              <a:path w="971550" h="1076325">
                <a:moveTo>
                  <a:pt x="0" y="0"/>
                </a:moveTo>
                <a:lnTo>
                  <a:pt x="971550" y="0"/>
                </a:lnTo>
                <a:lnTo>
                  <a:pt x="971550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5" name="Freeform 45"/>
          <p:cNvSpPr/>
          <p:nvPr/>
        </p:nvSpPr>
        <p:spPr>
          <a:xfrm>
            <a:off x="0" y="12976683"/>
            <a:ext cx="10048875" cy="1247775"/>
          </a:xfrm>
          <a:custGeom>
            <a:avLst/>
            <a:gdLst/>
            <a:ahLst/>
            <a:cxnLst/>
            <a:rect l="l" t="t" r="r" b="b"/>
            <a:pathLst>
              <a:path w="10048875" h="1247775">
                <a:moveTo>
                  <a:pt x="0" y="0"/>
                </a:moveTo>
                <a:lnTo>
                  <a:pt x="10048875" y="0"/>
                </a:lnTo>
                <a:lnTo>
                  <a:pt x="10048875" y="1247775"/>
                </a:lnTo>
                <a:lnTo>
                  <a:pt x="0" y="1247775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40" name="Freeform 40"/>
          <p:cNvSpPr/>
          <p:nvPr/>
        </p:nvSpPr>
        <p:spPr>
          <a:xfrm>
            <a:off x="1289050" y="12357100"/>
            <a:ext cx="838200" cy="847725"/>
          </a:xfrm>
          <a:custGeom>
            <a:avLst/>
            <a:gdLst/>
            <a:ahLst/>
            <a:cxnLst/>
            <a:rect l="l" t="t" r="r" b="b"/>
            <a:pathLst>
              <a:path w="1162050" h="1076325">
                <a:moveTo>
                  <a:pt x="0" y="0"/>
                </a:moveTo>
                <a:lnTo>
                  <a:pt x="1162050" y="0"/>
                </a:lnTo>
                <a:lnTo>
                  <a:pt x="1162050" y="1076325"/>
                </a:lnTo>
                <a:lnTo>
                  <a:pt x="0" y="1076325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1" name="TextBox 41"/>
          <p:cNvSpPr txBox="1"/>
          <p:nvPr/>
        </p:nvSpPr>
        <p:spPr>
          <a:xfrm>
            <a:off x="4794250" y="12204700"/>
            <a:ext cx="3810000" cy="853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39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18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0800</a:t>
            </a:r>
            <a:r>
              <a:rPr lang="en-US" altLang="zh-TW" sz="4000" dirty="0">
                <a:effectLst>
                  <a:outerShdw blurRad="50800" dist="38100" dir="2700000" algn="tl" rotWithShape="0">
                    <a:prstClr val="black">
                      <a:alpha val="18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-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18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王漢宗特黑體"/>
                <a:sym typeface="王漢宗特黑體"/>
              </a:rPr>
              <a:t>066-666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974850" y="12509500"/>
            <a:ext cx="312420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8"/>
              </a:lnSpc>
            </a:pPr>
            <a:r>
              <a:rPr lang="zh-TW" altLang="en-US" sz="3200" b="1" spc="265" dirty="0">
                <a:solidFill>
                  <a:srgbClr val="2270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  <a:sym typeface="王漢宗特黑體"/>
              </a:rPr>
              <a:t>免費陳情專線</a:t>
            </a:r>
            <a:endParaRPr lang="en-US" sz="3200" b="1" spc="265" dirty="0">
              <a:solidFill>
                <a:srgbClr val="22701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芫荽" pitchFamily="2" charset="-120"/>
              <a:sym typeface="王漢宗特黑體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E98E309-290F-0C1E-D4EF-F81280C3387B}"/>
              </a:ext>
            </a:extLst>
          </p:cNvPr>
          <p:cNvSpPr/>
          <p:nvPr/>
        </p:nvSpPr>
        <p:spPr>
          <a:xfrm>
            <a:off x="5991225" y="13315950"/>
            <a:ext cx="1622425" cy="641350"/>
          </a:xfrm>
          <a:prstGeom prst="rect">
            <a:avLst/>
          </a:prstGeom>
          <a:noFill/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solidFill>
                  <a:schemeClr val="tx1"/>
                </a:solidFill>
                <a:latin typeface="華康新特明體(P)" panose="02020900000000000000" pitchFamily="18" charset="-120"/>
                <a:ea typeface="華康新特明體(P)" panose="02020900000000000000" pitchFamily="18" charset="-120"/>
                <a:cs typeface="芫荽" pitchFamily="2" charset="-120"/>
              </a:rPr>
              <a:t>廣告</a:t>
            </a:r>
            <a:endParaRPr lang="zh-TW" altLang="en-US" sz="1600" dirty="0">
              <a:solidFill>
                <a:schemeClr val="tx1"/>
              </a:solidFill>
              <a:latin typeface="華康新特明體(P)" panose="02020900000000000000" pitchFamily="18" charset="-120"/>
              <a:ea typeface="華康新特明體(P)" panose="02020900000000000000" pitchFamily="18" charset="-120"/>
              <a:cs typeface="芫荽" pitchFamily="2" charset="-120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4BD345DC-BC2B-C03A-3B6F-5C704E41540F}"/>
              </a:ext>
            </a:extLst>
          </p:cNvPr>
          <p:cNvSpPr txBox="1"/>
          <p:nvPr/>
        </p:nvSpPr>
        <p:spPr>
          <a:xfrm>
            <a:off x="8964806" y="5324475"/>
            <a:ext cx="83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芫荽" pitchFamily="2" charset="-120"/>
              </a:rPr>
              <a:t>安全第一</a:t>
            </a:r>
          </a:p>
        </p:txBody>
      </p:sp>
      <p:sp>
        <p:nvSpPr>
          <p:cNvPr id="6" name="TextBox 42">
            <a:extLst>
              <a:ext uri="{FF2B5EF4-FFF2-40B4-BE49-F238E27FC236}">
                <a16:creationId xmlns:a16="http://schemas.microsoft.com/office/drawing/2014/main" id="{DC59DA32-5ED1-8845-0B9B-0069A457312B}"/>
              </a:ext>
            </a:extLst>
          </p:cNvPr>
          <p:cNvSpPr txBox="1"/>
          <p:nvPr/>
        </p:nvSpPr>
        <p:spPr>
          <a:xfrm>
            <a:off x="3782352" y="13412389"/>
            <a:ext cx="2671047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8"/>
              </a:lnSpc>
            </a:pPr>
            <a:r>
              <a:rPr lang="zh-TW" altLang="en-US" sz="3200" b="1" spc="265" dirty="0">
                <a:latin typeface="華康新特明體(P)" panose="02020900000000000000" pitchFamily="18" charset="-120"/>
                <a:ea typeface="華康新特明體(P)" panose="02020900000000000000" pitchFamily="18" charset="-120"/>
                <a:cs typeface="芫荽" pitchFamily="2" charset="-120"/>
                <a:sym typeface="王漢宗特黑體"/>
              </a:rPr>
              <a:t>臺東市</a:t>
            </a:r>
            <a:r>
              <a:rPr lang="zh-TW" altLang="en-US" sz="3200" b="1" spc="265" dirty="0" smtClean="0">
                <a:latin typeface="華康新特明體(P)" panose="02020900000000000000" pitchFamily="18" charset="-120"/>
                <a:ea typeface="華康新特明體(P)" panose="02020900000000000000" pitchFamily="18" charset="-120"/>
                <a:cs typeface="芫荽" pitchFamily="2" charset="-120"/>
                <a:sym typeface="王漢宗特黑體"/>
              </a:rPr>
              <a:t>公所</a:t>
            </a:r>
            <a:endParaRPr lang="en-US" altLang="zh-TW" sz="3200" b="1" spc="265" dirty="0" smtClean="0">
              <a:latin typeface="華康新特明體(P)" panose="02020900000000000000" pitchFamily="18" charset="-120"/>
              <a:ea typeface="華康新特明體(P)" panose="02020900000000000000" pitchFamily="18" charset="-120"/>
              <a:cs typeface="芫荽" pitchFamily="2" charset="-120"/>
              <a:sym typeface="王漢宗特黑體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547812" y="13867433"/>
            <a:ext cx="791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Bahnschrift" panose="020B0502040204020203" pitchFamily="34" charset="0"/>
              </a:rPr>
              <a:t>(</a:t>
            </a:r>
            <a:r>
              <a:rPr lang="zh-TW" altLang="en-US" dirty="0">
                <a:latin typeface="Bahnschrift" panose="020B0502040204020203" pitchFamily="34" charset="0"/>
              </a:rPr>
              <a:t>依據臺東縣環境保護局</a:t>
            </a:r>
            <a:r>
              <a:rPr lang="en-US" altLang="zh-TW" dirty="0">
                <a:latin typeface="Bahnschrift" panose="020B0502040204020203" pitchFamily="34" charset="0"/>
              </a:rPr>
              <a:t>115</a:t>
            </a:r>
            <a:r>
              <a:rPr lang="zh-TW" altLang="en-US" dirty="0">
                <a:latin typeface="Bahnschrift" panose="020B0502040204020203" pitchFamily="34" charset="0"/>
              </a:rPr>
              <a:t>年</a:t>
            </a:r>
            <a:r>
              <a:rPr lang="en-US" altLang="zh-TW" dirty="0">
                <a:latin typeface="Bahnschrift" panose="020B0502040204020203" pitchFamily="34" charset="0"/>
              </a:rPr>
              <a:t>6</a:t>
            </a:r>
            <a:r>
              <a:rPr lang="zh-TW" altLang="en-US" dirty="0">
                <a:latin typeface="Bahnschrift" panose="020B0502040204020203" pitchFamily="34" charset="0"/>
              </a:rPr>
              <a:t>月</a:t>
            </a:r>
            <a:r>
              <a:rPr lang="en-US" altLang="zh-TW" dirty="0">
                <a:latin typeface="Bahnschrift" panose="020B0502040204020203" pitchFamily="34" charset="0"/>
              </a:rPr>
              <a:t>29</a:t>
            </a:r>
            <a:r>
              <a:rPr lang="zh-TW" altLang="en-US" dirty="0">
                <a:latin typeface="Bahnschrift" panose="020B0502040204020203" pitchFamily="34" charset="0"/>
              </a:rPr>
              <a:t>日環空字第</a:t>
            </a:r>
            <a:r>
              <a:rPr lang="en-US" altLang="zh-TW" dirty="0">
                <a:latin typeface="Bahnschrift" panose="020B0502040204020203" pitchFamily="34" charset="0"/>
              </a:rPr>
              <a:t>1150024579</a:t>
            </a:r>
            <a:r>
              <a:rPr lang="zh-TW" altLang="en-US" dirty="0">
                <a:latin typeface="Bahnschrift" panose="020B0502040204020203" pitchFamily="34" charset="0"/>
              </a:rPr>
              <a:t>號函協助宣導</a:t>
            </a:r>
            <a:r>
              <a:rPr lang="en-US" altLang="zh-TW" dirty="0">
                <a:latin typeface="Bahnschrift" panose="020B0502040204020203" pitchFamily="34" charset="0"/>
              </a:rPr>
              <a:t>)</a:t>
            </a:r>
            <a:endParaRPr lang="zh-TW" altLang="en-US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57</Words>
  <Application>Microsoft Office PowerPoint</Application>
  <PresentationFormat>自訂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Arial</vt:lpstr>
      <vt:lpstr>王漢宗特黑體</vt:lpstr>
      <vt:lpstr>Calibri</vt:lpstr>
      <vt:lpstr>華康新特明體(P)</vt:lpstr>
      <vt:lpstr>芫荽</vt:lpstr>
      <vt:lpstr>新細明體</vt:lpstr>
      <vt:lpstr>微軟正黑體</vt:lpstr>
      <vt:lpstr>Bahnschrift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pc0060</dc:creator>
  <cp:lastModifiedBy>USER</cp:lastModifiedBy>
  <cp:revision>12</cp:revision>
  <dcterms:created xsi:type="dcterms:W3CDTF">2006-08-16T00:00:00Z</dcterms:created>
  <dcterms:modified xsi:type="dcterms:W3CDTF">2026-06-29T07:21:50Z</dcterms:modified>
  <dc:identifier>DAHM58Ube28</dc:identifier>
</cp:coreProperties>
</file>