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5" r:id="rId1"/>
    <p:sldMasterId id="2147486095" r:id="rId2"/>
  </p:sldMasterIdLst>
  <p:notesMasterIdLst>
    <p:notesMasterId r:id="rId18"/>
  </p:notesMasterIdLst>
  <p:handoutMasterIdLst>
    <p:handoutMasterId r:id="rId19"/>
  </p:handoutMasterIdLst>
  <p:sldIdLst>
    <p:sldId id="664" r:id="rId3"/>
    <p:sldId id="679" r:id="rId4"/>
    <p:sldId id="665" r:id="rId5"/>
    <p:sldId id="668" r:id="rId6"/>
    <p:sldId id="669" r:id="rId7"/>
    <p:sldId id="689" r:id="rId8"/>
    <p:sldId id="692" r:id="rId9"/>
    <p:sldId id="681" r:id="rId10"/>
    <p:sldId id="682" r:id="rId11"/>
    <p:sldId id="683" r:id="rId12"/>
    <p:sldId id="684" r:id="rId13"/>
    <p:sldId id="685" r:id="rId14"/>
    <p:sldId id="694" r:id="rId15"/>
    <p:sldId id="695" r:id="rId16"/>
    <p:sldId id="678" r:id="rId17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669900"/>
    <a:srgbClr val="F9F9E2"/>
    <a:srgbClr val="4AA56D"/>
    <a:srgbClr val="0000FF"/>
    <a:srgbClr val="FFCC66"/>
    <a:srgbClr val="03B4BD"/>
    <a:srgbClr val="FFCC99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5" autoAdjust="0"/>
    <p:restoredTop sz="79688" autoAdjust="0"/>
  </p:normalViewPr>
  <p:slideViewPr>
    <p:cSldViewPr>
      <p:cViewPr varScale="1">
        <p:scale>
          <a:sx n="92" d="100"/>
          <a:sy n="92" d="100"/>
        </p:scale>
        <p:origin x="25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24012"/>
    </p:cViewPr>
  </p:sorterViewPr>
  <p:notesViewPr>
    <p:cSldViewPr>
      <p:cViewPr varScale="1">
        <p:scale>
          <a:sx n="75" d="100"/>
          <a:sy n="75" d="100"/>
        </p:scale>
        <p:origin x="-1699" y="-77"/>
      </p:cViewPr>
      <p:guideLst>
        <p:guide orient="horz" pos="3128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037" cy="49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9" rIns="91517" bIns="457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164" y="1"/>
            <a:ext cx="2950429" cy="49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9" rIns="91517" bIns="457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6F73D6B-55E9-41E3-B369-82A40F90B3EE}" type="datetimeFigureOut">
              <a:rPr lang="zh-TW" altLang="en-US"/>
              <a:pPr>
                <a:defRPr/>
              </a:pPr>
              <a:t>2018/3/30</a:t>
            </a:fld>
            <a:endParaRPr lang="en-US" altLang="zh-TW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8901"/>
            <a:ext cx="2952037" cy="4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9" rIns="91517" bIns="457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164" y="9438901"/>
            <a:ext cx="2950429" cy="4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9" rIns="91517" bIns="4575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03160F8-20C6-4768-A72C-029FEC0762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558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037" cy="49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9" rIns="91517" bIns="457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64" y="1"/>
            <a:ext cx="2950429" cy="49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9" rIns="91517" bIns="457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1363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57" y="4720257"/>
            <a:ext cx="5447688" cy="447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9" rIns="91517" bIns="45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8901"/>
            <a:ext cx="2952037" cy="4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9" rIns="91517" bIns="457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64" y="9438901"/>
            <a:ext cx="2950429" cy="4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9" rIns="91517" bIns="457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EABA4C-3652-4766-AB2B-694AA4C0FE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9865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40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b="1" dirty="0"/>
          </a:p>
        </p:txBody>
      </p:sp>
      <p:sp>
        <p:nvSpPr>
          <p:cNvPr id="191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56457" indent="-29094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63781" indent="-23275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29293" indent="-23275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94805" indent="-23275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60317" indent="-23275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25830" indent="-23275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91341" indent="-23275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56854" indent="-23275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31025" eaLnBrk="1" hangingPunct="1"/>
            <a:fld id="{B06B2A16-77B3-46C5-A6AE-C40237054719}" type="slidenum">
              <a:rPr lang="en-US" altLang="zh-TW" smtClean="0"/>
              <a:pPr defTabSz="931025" eaLnBrk="1" hangingPunct="1"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940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740AD058-FEF1-4DF9-A1CC-2A415AEA6A25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7215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3003B603-F141-45DC-8A8C-57EB6F981109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6563" y="119063"/>
            <a:ext cx="2178050" cy="61896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119063"/>
            <a:ext cx="6383338" cy="61896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647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D954FD22-B63C-48AB-8BDE-E35AFB9F3D59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79388" y="58738"/>
            <a:ext cx="8785225" cy="62499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0251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16A04A22-E545-4C6C-8EF4-9647DB451B79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50825" y="908050"/>
            <a:ext cx="8713788" cy="5400675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1125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9AD08E8A-FF49-4EEF-AB25-39488D45D7DB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50825" y="908050"/>
            <a:ext cx="4279900" cy="5400675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25" y="908050"/>
            <a:ext cx="4281488" cy="5400675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6082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18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4572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0782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01634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3328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9E216852-E3DB-468B-B20B-2B8748716081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44975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 txBox="1">
            <a:spLocks noGrp="1"/>
          </p:cNvSpPr>
          <p:nvPr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4FCA4BF4-17EB-477D-85DB-E116693DA0B3}" type="slidenum">
              <a:rPr lang="en-US" altLang="zh-TW" sz="18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58EFF16D-6D11-4998-8B75-5C6A8B307669}" type="slidenum">
              <a:rPr lang="en-US" altLang="zh-TW" sz="18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5350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00230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22809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14955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59290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1730656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5265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C7A73B59-C9FD-4B09-95BD-F38FAAF73058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799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25" y="908050"/>
            <a:ext cx="428148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4012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0BF1DCB3-54DF-42FD-A095-BC029A85F855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0153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3698C893-0D20-4417-8046-DBC101AE569E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1746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3A185135-4E9D-47E9-83AB-ABF5803990C0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60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143E7FBB-9731-4AAD-AE60-44AA1AEA21D1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2483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604173A0-D50B-4A43-A287-9AE25A7CB7A5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1618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 txBox="1">
            <a:spLocks noGrp="1"/>
          </p:cNvSpPr>
          <p:nvPr userDrawn="1"/>
        </p:nvSpPr>
        <p:spPr bwMode="auto">
          <a:xfrm>
            <a:off x="8445500" y="640873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19024749-E900-42AC-9CC8-E0DFE2B6BDBE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8224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8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8E35663-CFAE-4A85-9F73-EE6CC18F4E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838200" y="765175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頁尾版面配置區 4"/>
          <p:cNvSpPr txBox="1">
            <a:spLocks noGrp="1"/>
          </p:cNvSpPr>
          <p:nvPr/>
        </p:nvSpPr>
        <p:spPr bwMode="auto">
          <a:xfrm>
            <a:off x="4772025" y="6453188"/>
            <a:ext cx="6635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00" b="1">
                <a:latin typeface="標楷體" pitchFamily="65" charset="-120"/>
                <a:ea typeface="標楷體" pitchFamily="65" charset="-120"/>
              </a:rPr>
              <a:t>P</a:t>
            </a:r>
            <a:fld id="{CAB0542F-8D13-4908-8AB2-CE649D1F6815}" type="slidenum">
              <a:rPr lang="en-US" altLang="zh-TW" sz="1800" b="1" smtClean="0">
                <a:latin typeface="標楷體" pitchFamily="65" charset="-120"/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8738"/>
            <a:ext cx="87137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標題輸入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7137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第一層</a:t>
            </a:r>
          </a:p>
          <a:p>
            <a:pPr lvl="1"/>
            <a:r>
              <a:rPr lang="zh-TW" altLang="en-US"/>
              <a:t>第二層</a:t>
            </a:r>
          </a:p>
          <a:p>
            <a:pPr lvl="2"/>
            <a:r>
              <a:rPr lang="zh-TW" altLang="en-US"/>
              <a:t>第三層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32" name="圖片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81" r:id="rId1"/>
    <p:sldLayoutId id="2147486482" r:id="rId2"/>
    <p:sldLayoutId id="2147486483" r:id="rId3"/>
    <p:sldLayoutId id="2147486484" r:id="rId4"/>
    <p:sldLayoutId id="2147486485" r:id="rId5"/>
    <p:sldLayoutId id="2147486486" r:id="rId6"/>
    <p:sldLayoutId id="2147486487" r:id="rId7"/>
    <p:sldLayoutId id="2147486488" r:id="rId8"/>
    <p:sldLayoutId id="2147486489" r:id="rId9"/>
    <p:sldLayoutId id="2147486490" r:id="rId10"/>
    <p:sldLayoutId id="2147486491" r:id="rId11"/>
    <p:sldLayoutId id="2147486492" r:id="rId12"/>
    <p:sldLayoutId id="214748649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38100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38100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94" r:id="rId1"/>
    <p:sldLayoutId id="2147486469" r:id="rId2"/>
    <p:sldLayoutId id="2147486470" r:id="rId3"/>
    <p:sldLayoutId id="2147486471" r:id="rId4"/>
    <p:sldLayoutId id="2147486472" r:id="rId5"/>
    <p:sldLayoutId id="2147486473" r:id="rId6"/>
    <p:sldLayoutId id="2147486495" r:id="rId7"/>
    <p:sldLayoutId id="2147486474" r:id="rId8"/>
    <p:sldLayoutId id="2147486475" r:id="rId9"/>
    <p:sldLayoutId id="2147486476" r:id="rId10"/>
    <p:sldLayoutId id="2147486477" r:id="rId11"/>
    <p:sldLayoutId id="2147486478" r:id="rId12"/>
    <p:sldLayoutId id="2147486479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0"/>
            <a:ext cx="9144000" cy="6875562"/>
            <a:chOff x="0" y="0"/>
            <a:chExt cx="9144000" cy="6875562"/>
          </a:xfrm>
        </p:grpSpPr>
        <p:pic>
          <p:nvPicPr>
            <p:cNvPr id="19520" name="Picture 6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8"/>
            <a:stretch/>
          </p:blipFill>
          <p:spPr bwMode="auto">
            <a:xfrm>
              <a:off x="0" y="571499"/>
              <a:ext cx="9144000" cy="63040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9144000" cy="692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9524" name="Picture 68" descr="相關圖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78" y="6021288"/>
            <a:ext cx="1522036" cy="4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5550693-BB31-1149-8478-476A3D3C22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611999A-0893-4D4D-ABA1-2799ACC2331B}"/>
              </a:ext>
            </a:extLst>
          </p:cNvPr>
          <p:cNvSpPr/>
          <p:nvPr/>
        </p:nvSpPr>
        <p:spPr>
          <a:xfrm>
            <a:off x="2339752" y="268951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Hans" altLang="en-US" sz="5400" b="1" cap="all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3">
                        <a:lumMod val="75000"/>
                      </a:schemeClr>
                    </a:gs>
                    <a:gs pos="42000">
                      <a:schemeClr val="accent3">
                        <a:lumMod val="50000"/>
                      </a:schemeClr>
                    </a:gs>
                    <a:gs pos="57000">
                      <a:schemeClr val="accent3">
                        <a:lumMod val="50000"/>
                      </a:schemeClr>
                    </a:gs>
                    <a:gs pos="92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en-US" sz="5400" b="1" cap="all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3">
                        <a:lumMod val="75000"/>
                      </a:schemeClr>
                    </a:gs>
                    <a:gs pos="42000">
                      <a:schemeClr val="accent3">
                        <a:lumMod val="50000"/>
                      </a:schemeClr>
                    </a:gs>
                    <a:gs pos="57000">
                      <a:schemeClr val="accent3">
                        <a:lumMod val="50000"/>
                      </a:schemeClr>
                    </a:gs>
                    <a:gs pos="92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微軟正黑體" pitchFamily="34" charset="-120"/>
                <a:ea typeface="微軟正黑體" pitchFamily="34" charset="-120"/>
              </a:rPr>
              <a:t>東市</a:t>
            </a:r>
            <a:r>
              <a:rPr lang="zh-Hans" altLang="en-US" sz="5400" b="1" cap="all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3">
                        <a:lumMod val="75000"/>
                      </a:schemeClr>
                    </a:gs>
                    <a:gs pos="42000">
                      <a:schemeClr val="accent3">
                        <a:lumMod val="50000"/>
                      </a:schemeClr>
                    </a:gs>
                    <a:gs pos="57000">
                      <a:schemeClr val="accent3">
                        <a:lumMod val="50000"/>
                      </a:schemeClr>
                    </a:gs>
                    <a:gs pos="92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微軟正黑體" pitchFamily="34" charset="-120"/>
                <a:ea typeface="微軟正黑體" pitchFamily="34" charset="-120"/>
              </a:rPr>
              <a:t>公所垃圾</a:t>
            </a:r>
            <a:r>
              <a:rPr lang="zh-TW" altLang="en-US" sz="5400" b="1" cap="all" dirty="0">
                <a:ln w="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3">
                        <a:lumMod val="75000"/>
                      </a:schemeClr>
                    </a:gs>
                    <a:gs pos="42000">
                      <a:schemeClr val="accent3">
                        <a:lumMod val="50000"/>
                      </a:schemeClr>
                    </a:gs>
                    <a:gs pos="57000">
                      <a:schemeClr val="accent3">
                        <a:lumMod val="50000"/>
                      </a:schemeClr>
                    </a:gs>
                    <a:gs pos="92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微軟正黑體" pitchFamily="34" charset="-120"/>
                <a:ea typeface="微軟正黑體" pitchFamily="34" charset="-120"/>
              </a:rPr>
              <a:t>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"/>
          <a:stretch/>
        </p:blipFill>
        <p:spPr>
          <a:xfrm>
            <a:off x="471578" y="1128185"/>
            <a:ext cx="2300222" cy="395699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/>
          <a:stretch/>
        </p:blipFill>
        <p:spPr>
          <a:xfrm>
            <a:off x="4238963" y="1307939"/>
            <a:ext cx="2178242" cy="38062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34876" y="3390596"/>
            <a:ext cx="288032" cy="79208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cxnSpLocks/>
            <a:endCxn id="8" idx="3"/>
          </p:cNvCxnSpPr>
          <p:nvPr/>
        </p:nvCxnSpPr>
        <p:spPr>
          <a:xfrm flipH="1">
            <a:off x="2722908" y="3786640"/>
            <a:ext cx="196665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cxnSpLocks/>
          </p:cNvCxnSpPr>
          <p:nvPr/>
        </p:nvCxnSpPr>
        <p:spPr>
          <a:xfrm>
            <a:off x="2919573" y="3786640"/>
            <a:ext cx="0" cy="1384475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411760" y="1117988"/>
            <a:ext cx="288032" cy="2947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>
            <a:cxnSpLocks/>
          </p:cNvCxnSpPr>
          <p:nvPr/>
        </p:nvCxnSpPr>
        <p:spPr>
          <a:xfrm flipH="1">
            <a:off x="2699793" y="1265382"/>
            <a:ext cx="504055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cxnSpLocks/>
          </p:cNvCxnSpPr>
          <p:nvPr/>
        </p:nvCxnSpPr>
        <p:spPr>
          <a:xfrm>
            <a:off x="3203848" y="1265382"/>
            <a:ext cx="0" cy="906704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燕尾形向右箭號 38"/>
          <p:cNvSpPr/>
          <p:nvPr/>
        </p:nvSpPr>
        <p:spPr>
          <a:xfrm>
            <a:off x="3145341" y="2976469"/>
            <a:ext cx="720080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4417790" y="4115558"/>
            <a:ext cx="1820587" cy="738664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42925" indent="-542925" algn="ctr"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詢問是否開啟</a:t>
            </a:r>
            <a:endParaRPr lang="en-US" altLang="zh-TW" sz="1400" b="1" dirty="0">
              <a:solidFill>
                <a:srgbClr val="FF6600"/>
              </a:solidFill>
            </a:endParaRPr>
          </a:p>
          <a:p>
            <a:pPr marL="542925" indent="-542925" algn="ctr"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到站提醒</a:t>
            </a:r>
            <a:endParaRPr lang="en-US" altLang="zh-TW" sz="1400" b="1" dirty="0">
              <a:solidFill>
                <a:srgbClr val="FF6600"/>
              </a:solidFill>
            </a:endParaRPr>
          </a:p>
          <a:p>
            <a:pPr marL="542925" indent="-542925" algn="ctr">
              <a:defRPr/>
            </a:pPr>
            <a:r>
              <a:rPr lang="en-US" altLang="zh-Hans" sz="1400" b="1" dirty="0">
                <a:solidFill>
                  <a:srgbClr val="FF6600"/>
                </a:solidFill>
              </a:rPr>
              <a:t>(</a:t>
            </a:r>
            <a:r>
              <a:rPr lang="zh-Hans" altLang="en-US" sz="1400" b="1" dirty="0">
                <a:solidFill>
                  <a:srgbClr val="FF6600"/>
                </a:solidFill>
              </a:rPr>
              <a:t>到前</a:t>
            </a:r>
            <a:r>
              <a:rPr lang="en-US" altLang="zh-Hans" sz="1400" b="1" dirty="0">
                <a:solidFill>
                  <a:srgbClr val="FF6600"/>
                </a:solidFill>
              </a:rPr>
              <a:t>2</a:t>
            </a:r>
            <a:r>
              <a:rPr lang="zh-Hans" altLang="en-US" sz="1400" b="1" dirty="0">
                <a:solidFill>
                  <a:srgbClr val="FF6600"/>
                </a:solidFill>
              </a:rPr>
              <a:t>站時提醒</a:t>
            </a:r>
            <a:r>
              <a:rPr lang="en-US" altLang="zh-Hans" sz="1400" b="1" dirty="0">
                <a:solidFill>
                  <a:srgbClr val="FF6600"/>
                </a:solidFill>
              </a:rPr>
              <a:t>)</a:t>
            </a:r>
            <a:endParaRPr lang="en-US" altLang="zh-TW" sz="1400" b="1" dirty="0">
              <a:solidFill>
                <a:srgbClr val="FF6600"/>
              </a:solidFill>
            </a:endParaRP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26613"/>
          <a:stretch/>
        </p:blipFill>
        <p:spPr>
          <a:xfrm>
            <a:off x="6676851" y="1628800"/>
            <a:ext cx="2216324" cy="2329274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690264" y="4047646"/>
            <a:ext cx="2202911" cy="646331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Hans" altLang="en-US" sz="1800" dirty="0"/>
              <a:t>已</a:t>
            </a:r>
            <a:r>
              <a:rPr lang="zh-TW" altLang="en-US" sz="1800" dirty="0"/>
              <a:t>加入</a:t>
            </a:r>
            <a:r>
              <a:rPr lang="zh-Hans" altLang="en-US" sz="1800" dirty="0"/>
              <a:t>的</a:t>
            </a:r>
            <a:endParaRPr lang="en-US" altLang="zh-Hans" sz="1800" dirty="0"/>
          </a:p>
          <a:p>
            <a:r>
              <a:rPr lang="zh-TW" altLang="en-US" sz="1800" dirty="0"/>
              <a:t>清運點愛心為透明</a:t>
            </a:r>
            <a:endParaRPr lang="en-US" altLang="zh-TW" sz="1800" dirty="0"/>
          </a:p>
        </p:txBody>
      </p:sp>
      <p:sp>
        <p:nvSpPr>
          <p:cNvPr id="44" name="矩形 43"/>
          <p:cNvSpPr/>
          <p:nvPr/>
        </p:nvSpPr>
        <p:spPr>
          <a:xfrm>
            <a:off x="8572039" y="2629759"/>
            <a:ext cx="295483" cy="7400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D05D40D2-2BF1-CE4B-9BCC-BF1B5161F3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4" name="標題 1">
            <a:extLst>
              <a:ext uri="{FF2B5EF4-FFF2-40B4-BE49-F238E27FC236}">
                <a16:creationId xmlns:a16="http://schemas.microsoft.com/office/drawing/2014/main" id="{28710828-517D-FD4E-9B4B-6F6627A0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加入我的最愛</a:t>
            </a:r>
            <a:endParaRPr lang="zh-TW" altLang="en-US" sz="32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26917" y="2086818"/>
            <a:ext cx="2925275" cy="830997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zh-TW" altLang="en-US" dirty="0"/>
              <a:t>將路線</a:t>
            </a:r>
            <a:endParaRPr lang="en-US" altLang="zh-TW" dirty="0"/>
          </a:p>
          <a:p>
            <a:r>
              <a:rPr lang="zh-TW" altLang="en-US" dirty="0"/>
              <a:t>加入我的最愛</a:t>
            </a:r>
            <a:endParaRPr lang="en-US" altLang="zh-TW" dirty="0"/>
          </a:p>
        </p:txBody>
      </p:sp>
      <p:sp>
        <p:nvSpPr>
          <p:cNvPr id="9" name="文字方塊 8"/>
          <p:cNvSpPr txBox="1"/>
          <p:nvPr/>
        </p:nvSpPr>
        <p:spPr>
          <a:xfrm>
            <a:off x="940146" y="5034082"/>
            <a:ext cx="2866768" cy="830997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TW" altLang="en-US" dirty="0"/>
              <a:t>將清運點</a:t>
            </a:r>
            <a:endParaRPr lang="en-US" altLang="zh-TW" dirty="0"/>
          </a:p>
          <a:p>
            <a:r>
              <a:rPr lang="zh-TW" altLang="en-US" dirty="0"/>
              <a:t>加入我的最愛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505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"/>
          <a:stretch/>
        </p:blipFill>
        <p:spPr>
          <a:xfrm>
            <a:off x="541443" y="1052736"/>
            <a:ext cx="2708141" cy="468610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"/>
          <a:stretch/>
        </p:blipFill>
        <p:spPr>
          <a:xfrm>
            <a:off x="5473348" y="1052736"/>
            <a:ext cx="2610493" cy="4524885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2555776" y="1556793"/>
            <a:ext cx="641480" cy="1246448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2" name="直線單箭頭接點 11"/>
          <p:cNvCxnSpPr>
            <a:cxnSpLocks/>
            <a:stCxn id="14" idx="1"/>
          </p:cNvCxnSpPr>
          <p:nvPr/>
        </p:nvCxnSpPr>
        <p:spPr>
          <a:xfrm flipH="1">
            <a:off x="2153196" y="5562794"/>
            <a:ext cx="102859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181786" y="5283486"/>
            <a:ext cx="1995788" cy="558615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TW" altLang="en-US" dirty="0"/>
              <a:t>功能選單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1637833" y="5346436"/>
            <a:ext cx="515362" cy="4327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3197257" y="2180017"/>
            <a:ext cx="294623" cy="623224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3289810" y="2803241"/>
            <a:ext cx="2218294" cy="738664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solidFill>
                  <a:srgbClr val="FF6600"/>
                </a:solidFill>
              </a:rPr>
              <a:t>1.</a:t>
            </a:r>
            <a:r>
              <a:rPr lang="zh-TW" altLang="en-US" sz="1400" b="1" dirty="0">
                <a:solidFill>
                  <a:srgbClr val="FF6600"/>
                </a:solidFill>
              </a:rPr>
              <a:t>未營運可查詢表定時間</a:t>
            </a:r>
            <a:endParaRPr lang="en-US" altLang="zh-TW" sz="1400" b="1" dirty="0">
              <a:solidFill>
                <a:srgbClr val="FF6600"/>
              </a:solidFill>
            </a:endParaRPr>
          </a:p>
          <a:p>
            <a:pPr algn="ctr">
              <a:defRPr/>
            </a:pPr>
            <a:r>
              <a:rPr lang="en-US" altLang="zh-TW" sz="1400" b="1" dirty="0">
                <a:solidFill>
                  <a:srgbClr val="FF6600"/>
                </a:solidFill>
              </a:rPr>
              <a:t>2.</a:t>
            </a:r>
            <a:r>
              <a:rPr lang="zh-TW" altLang="en-US" sz="1400" b="1" dirty="0">
                <a:solidFill>
                  <a:srgbClr val="FF6600"/>
                </a:solidFill>
              </a:rPr>
              <a:t>營運時可查詢清潔車約幾分鐘抵達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6660232" y="1542687"/>
            <a:ext cx="320740" cy="299475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5" name="直線單箭頭接點 24"/>
          <p:cNvCxnSpPr>
            <a:cxnSpLocks/>
            <a:endCxn id="24" idx="2"/>
          </p:cNvCxnSpPr>
          <p:nvPr/>
        </p:nvCxnSpPr>
        <p:spPr>
          <a:xfrm flipV="1">
            <a:off x="6820602" y="1842162"/>
            <a:ext cx="0" cy="50975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5868144" y="2351912"/>
            <a:ext cx="2218294" cy="738664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輕觸時鐘可開啟</a:t>
            </a:r>
            <a:r>
              <a:rPr lang="en-US" altLang="zh-TW" sz="1400" b="1" dirty="0">
                <a:solidFill>
                  <a:srgbClr val="FF6600"/>
                </a:solidFill>
              </a:rPr>
              <a:t>/</a:t>
            </a:r>
            <a:r>
              <a:rPr lang="zh-TW" altLang="en-US" sz="1400" b="1" dirty="0">
                <a:solidFill>
                  <a:srgbClr val="FF6600"/>
                </a:solidFill>
              </a:rPr>
              <a:t>關閉提醒</a:t>
            </a:r>
            <a:endParaRPr lang="en-US" altLang="zh-TW" sz="1400" b="1" dirty="0">
              <a:solidFill>
                <a:srgbClr val="FF6600"/>
              </a:solidFill>
            </a:endParaRPr>
          </a:p>
          <a:p>
            <a:pPr algn="ctr"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綠色為開啟提醒</a:t>
            </a:r>
            <a:endParaRPr lang="en-US" altLang="zh-TW" sz="1400" b="1" dirty="0">
              <a:solidFill>
                <a:srgbClr val="FF6600"/>
              </a:solidFill>
            </a:endParaRPr>
          </a:p>
          <a:p>
            <a:pPr algn="ctr"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黑色為關閉提醒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7524329" y="1542687"/>
            <a:ext cx="615364" cy="3021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8" name="直線單箭頭接點 27"/>
          <p:cNvCxnSpPr>
            <a:cxnSpLocks/>
            <a:endCxn id="27" idx="3"/>
          </p:cNvCxnSpPr>
          <p:nvPr/>
        </p:nvCxnSpPr>
        <p:spPr>
          <a:xfrm flipH="1" flipV="1">
            <a:off x="8139693" y="1693756"/>
            <a:ext cx="442302" cy="133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cxnSpLocks/>
          </p:cNvCxnSpPr>
          <p:nvPr/>
        </p:nvCxnSpPr>
        <p:spPr>
          <a:xfrm>
            <a:off x="8542693" y="1693756"/>
            <a:ext cx="0" cy="2466767"/>
          </a:xfrm>
          <a:prstGeom prst="line">
            <a:avLst/>
          </a:prstGeom>
          <a:ln w="190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5976155" y="4158066"/>
            <a:ext cx="2952328" cy="523220"/>
          </a:xfrm>
          <a:prstGeom prst="rect">
            <a:avLst/>
          </a:prstGeom>
          <a:solidFill>
            <a:srgbClr val="FFF3E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往左邊輕滑會出現刪除</a:t>
            </a:r>
            <a:endParaRPr lang="en-US" altLang="zh-TW" sz="1400" b="1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點一下即可清除我的最愛裡清運點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D2BE4D6D-7804-9740-8EB0-0C1A5D1C3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2" name="標題 1">
            <a:extLst>
              <a:ext uri="{FF2B5EF4-FFF2-40B4-BE49-F238E27FC236}">
                <a16:creationId xmlns:a16="http://schemas.microsoft.com/office/drawing/2014/main" id="{2E858E87-6AA2-AE41-A463-23FD0269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查看我的最愛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809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69CD2FD-2C0F-CD45-A8E6-A8710B08C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3"/>
          <a:stretch/>
        </p:blipFill>
        <p:spPr>
          <a:xfrm>
            <a:off x="1503149" y="1242251"/>
            <a:ext cx="2760328" cy="457912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13526" y="1496687"/>
            <a:ext cx="3534938" cy="1200329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zh-TW" altLang="en-US" dirty="0"/>
              <a:t>可查看市公所發佈</a:t>
            </a:r>
            <a:endParaRPr lang="en-US" altLang="zh-TW" dirty="0"/>
          </a:p>
          <a:p>
            <a:r>
              <a:rPr lang="zh-TW" altLang="en-US" dirty="0"/>
              <a:t>最新消息、意見回覆、</a:t>
            </a:r>
            <a:endParaRPr lang="en-US" altLang="zh-TW" dirty="0"/>
          </a:p>
          <a:p>
            <a:r>
              <a:rPr lang="zh-TW" altLang="en-US" dirty="0"/>
              <a:t>系統公告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1499375" y="1484784"/>
            <a:ext cx="2820324" cy="1224136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3" name="直線單箭頭接點 12"/>
          <p:cNvCxnSpPr>
            <a:cxnSpLocks/>
            <a:stCxn id="11" idx="1"/>
            <a:endCxn id="12" idx="3"/>
          </p:cNvCxnSpPr>
          <p:nvPr/>
        </p:nvCxnSpPr>
        <p:spPr>
          <a:xfrm flipH="1">
            <a:off x="4319699" y="2096852"/>
            <a:ext cx="893827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91E828E8-858A-0541-8AC9-365B67BA5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3DE85F98-A9B7-CF4A-9C90-DF2DF398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訊息公告</a:t>
            </a:r>
            <a:endParaRPr lang="zh-TW" altLang="en-US" sz="3200" dirty="0"/>
          </a:p>
        </p:txBody>
      </p:sp>
      <p:cxnSp>
        <p:nvCxnSpPr>
          <p:cNvPr id="17" name="直線單箭頭接點 11">
            <a:extLst>
              <a:ext uri="{FF2B5EF4-FFF2-40B4-BE49-F238E27FC236}">
                <a16:creationId xmlns:a16="http://schemas.microsoft.com/office/drawing/2014/main" id="{22DD3805-1C83-CE40-A477-AD743EA0F0C6}"/>
              </a:ext>
            </a:extLst>
          </p:cNvPr>
          <p:cNvCxnSpPr>
            <a:cxnSpLocks/>
          </p:cNvCxnSpPr>
          <p:nvPr/>
        </p:nvCxnSpPr>
        <p:spPr>
          <a:xfrm flipH="1">
            <a:off x="3720157" y="5647230"/>
            <a:ext cx="102859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635C643-9FF2-F245-A30C-094356303227}"/>
              </a:ext>
            </a:extLst>
          </p:cNvPr>
          <p:cNvSpPr txBox="1"/>
          <p:nvPr/>
        </p:nvSpPr>
        <p:spPr>
          <a:xfrm>
            <a:off x="4748747" y="5367922"/>
            <a:ext cx="1995788" cy="558615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TW" altLang="en-US" dirty="0"/>
              <a:t>功能選單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53BE8DCD-8A2E-0B40-A974-0EBAA34C1327}"/>
              </a:ext>
            </a:extLst>
          </p:cNvPr>
          <p:cNvSpPr/>
          <p:nvPr/>
        </p:nvSpPr>
        <p:spPr>
          <a:xfrm>
            <a:off x="3204794" y="5430872"/>
            <a:ext cx="515362" cy="4327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14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1E828E8-858A-0541-8AC9-365B67BA5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3DE85F98-A9B7-CF4A-9C90-DF2DF398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kumimoji="0" lang="zh-TW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意見反應</a:t>
            </a:r>
            <a:endParaRPr lang="zh-TW" altLang="en-US" sz="3200" dirty="0"/>
          </a:p>
        </p:txBody>
      </p:sp>
      <p:pic>
        <p:nvPicPr>
          <p:cNvPr id="16" name="內容版面配置區 4">
            <a:extLst>
              <a:ext uri="{FF2B5EF4-FFF2-40B4-BE49-F238E27FC236}">
                <a16:creationId xmlns:a16="http://schemas.microsoft.com/office/drawing/2014/main" id="{334B1467-7180-9441-905B-C4459917F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/>
          <a:stretch/>
        </p:blipFill>
        <p:spPr>
          <a:xfrm>
            <a:off x="797356" y="1186108"/>
            <a:ext cx="2550508" cy="4403131"/>
          </a:xfr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A544661-8730-3941-AEA5-12A327567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/>
          <a:stretch/>
        </p:blipFill>
        <p:spPr>
          <a:xfrm>
            <a:off x="6228184" y="1340767"/>
            <a:ext cx="2469540" cy="4237829"/>
          </a:xfrm>
          <a:prstGeom prst="rect">
            <a:avLst/>
          </a:prstGeom>
        </p:spPr>
      </p:pic>
      <p:sp>
        <p:nvSpPr>
          <p:cNvPr id="24" name="燕尾形向右箭號 23">
            <a:extLst>
              <a:ext uri="{FF2B5EF4-FFF2-40B4-BE49-F238E27FC236}">
                <a16:creationId xmlns:a16="http://schemas.microsoft.com/office/drawing/2014/main" id="{5D07DFF3-5FB9-AD42-95A5-9792AF7DEAC4}"/>
              </a:ext>
            </a:extLst>
          </p:cNvPr>
          <p:cNvSpPr/>
          <p:nvPr/>
        </p:nvSpPr>
        <p:spPr>
          <a:xfrm>
            <a:off x="4335086" y="2656708"/>
            <a:ext cx="720080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839B11C-8FA5-C94C-8F4B-A85F4AB19784}"/>
              </a:ext>
            </a:extLst>
          </p:cNvPr>
          <p:cNvSpPr txBox="1"/>
          <p:nvPr/>
        </p:nvSpPr>
        <p:spPr>
          <a:xfrm>
            <a:off x="3491880" y="3501008"/>
            <a:ext cx="2592288" cy="954107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42925" indent="-542925">
              <a:defRPr/>
            </a:pPr>
            <a:r>
              <a:rPr lang="en-US" altLang="zh-TW" sz="1400" b="1" dirty="0">
                <a:solidFill>
                  <a:srgbClr val="FF6600"/>
                </a:solidFill>
              </a:rPr>
              <a:t>1.</a:t>
            </a:r>
            <a:r>
              <a:rPr lang="zh-TW" altLang="en-US" sz="1400" b="1" dirty="0">
                <a:solidFill>
                  <a:srgbClr val="FF6600"/>
                </a:solidFill>
              </a:rPr>
              <a:t>點選意見反應可反</a:t>
            </a:r>
            <a:endParaRPr lang="en-US" altLang="zh-TW" sz="1400" b="1" dirty="0">
              <a:solidFill>
                <a:srgbClr val="FF6600"/>
              </a:solidFill>
            </a:endParaRPr>
          </a:p>
          <a:p>
            <a:pPr marL="542925" indent="-542925"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應用戶需求</a:t>
            </a:r>
            <a:endParaRPr lang="en-US" altLang="zh-TW" sz="1400" b="1" dirty="0">
              <a:solidFill>
                <a:srgbClr val="FF6600"/>
              </a:solidFill>
            </a:endParaRPr>
          </a:p>
          <a:p>
            <a:pPr marL="542925" indent="-542925">
              <a:defRPr/>
            </a:pPr>
            <a:r>
              <a:rPr lang="en-US" altLang="zh-TW" sz="1400" b="1" dirty="0">
                <a:solidFill>
                  <a:srgbClr val="FF6600"/>
                </a:solidFill>
              </a:rPr>
              <a:t>2.</a:t>
            </a:r>
            <a:r>
              <a:rPr lang="zh-TW" altLang="en-US" sz="1400" b="1" dirty="0">
                <a:solidFill>
                  <a:srgbClr val="FF6600"/>
                </a:solidFill>
              </a:rPr>
              <a:t>點選操作說明可了</a:t>
            </a:r>
            <a:endParaRPr lang="en-US" altLang="zh-TW" sz="1400" b="1" dirty="0">
              <a:solidFill>
                <a:srgbClr val="FF6600"/>
              </a:solidFill>
            </a:endParaRPr>
          </a:p>
          <a:p>
            <a:pPr marL="542925" indent="-542925"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解使用方式</a:t>
            </a:r>
            <a:endParaRPr lang="en-US" altLang="zh-TW" sz="1400" b="1" dirty="0">
              <a:solidFill>
                <a:srgbClr val="FF6600"/>
              </a:solidFill>
            </a:endParaRPr>
          </a:p>
        </p:txBody>
      </p:sp>
      <p:cxnSp>
        <p:nvCxnSpPr>
          <p:cNvPr id="26" name="直線單箭頭接點 11">
            <a:extLst>
              <a:ext uri="{FF2B5EF4-FFF2-40B4-BE49-F238E27FC236}">
                <a16:creationId xmlns:a16="http://schemas.microsoft.com/office/drawing/2014/main" id="{10E2CB62-A246-E74A-805B-97A4AC4338C9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3347864" y="5414911"/>
            <a:ext cx="868616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4A719CE-58EB-C941-B847-7602A9650C30}"/>
              </a:ext>
            </a:extLst>
          </p:cNvPr>
          <p:cNvSpPr txBox="1"/>
          <p:nvPr/>
        </p:nvSpPr>
        <p:spPr>
          <a:xfrm>
            <a:off x="3779912" y="5135603"/>
            <a:ext cx="1995788" cy="558615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TW" altLang="en-US" dirty="0"/>
              <a:t>功能選單</a:t>
            </a:r>
          </a:p>
        </p:txBody>
      </p: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0F169BEE-0044-2F49-967F-25CDA5229F85}"/>
              </a:ext>
            </a:extLst>
          </p:cNvPr>
          <p:cNvSpPr/>
          <p:nvPr/>
        </p:nvSpPr>
        <p:spPr>
          <a:xfrm>
            <a:off x="2832502" y="5198553"/>
            <a:ext cx="515362" cy="4327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88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1E828E8-858A-0541-8AC9-365B67BA5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3DE85F98-A9B7-CF4A-9C90-DF2DF398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kumimoji="0" lang="en-US" altLang="zh-Han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Q</a:t>
            </a:r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 </a:t>
            </a:r>
            <a:r>
              <a:rPr kumimoji="0" lang="en-US" altLang="zh-Han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&amp;</a:t>
            </a:r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 </a:t>
            </a:r>
            <a:r>
              <a:rPr kumimoji="0" lang="en-US" altLang="zh-Han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A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0C009A-85B4-264D-A3DA-20AE6897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</a:rPr>
              <a:t>已設定</a:t>
            </a:r>
            <a:r>
              <a:rPr lang="en-US" altLang="zh-TW" dirty="0">
                <a:solidFill>
                  <a:srgbClr val="0000FF"/>
                </a:solidFill>
              </a:rPr>
              <a:t>【</a:t>
            </a:r>
            <a:r>
              <a:rPr lang="zh-TW" altLang="en-US" dirty="0">
                <a:solidFill>
                  <a:srgbClr val="0000FF"/>
                </a:solidFill>
              </a:rPr>
              <a:t>我的最愛</a:t>
            </a:r>
            <a:r>
              <a:rPr lang="en-US" altLang="zh-TW" dirty="0">
                <a:solidFill>
                  <a:srgbClr val="0000FF"/>
                </a:solidFill>
              </a:rPr>
              <a:t>】</a:t>
            </a:r>
            <a:r>
              <a:rPr lang="zh-TW" altLang="en-US" dirty="0">
                <a:solidFill>
                  <a:srgbClr val="0000FF"/>
                </a:solidFill>
              </a:rPr>
              <a:t>，到站提醒為什麼不會響？</a:t>
            </a:r>
            <a:r>
              <a:rPr lang="en-US" altLang="zh-TW" dirty="0">
                <a:solidFill>
                  <a:srgbClr val="0000FF"/>
                </a:solidFill>
              </a:rPr>
              <a:t/>
            </a:r>
            <a:br>
              <a:rPr lang="en-US" altLang="zh-TW" dirty="0">
                <a:solidFill>
                  <a:srgbClr val="0000FF"/>
                </a:solidFill>
              </a:rPr>
            </a:br>
            <a:r>
              <a:rPr lang="zh-TW" altLang="en-US" dirty="0"/>
              <a:t>推播是利用</a:t>
            </a:r>
            <a:r>
              <a:rPr lang="en-US" altLang="zh-TW" dirty="0"/>
              <a:t>Apple</a:t>
            </a:r>
            <a:r>
              <a:rPr lang="zh-TW" altLang="en-US" dirty="0"/>
              <a:t>跟</a:t>
            </a:r>
            <a:r>
              <a:rPr lang="en-US" altLang="zh-TW" dirty="0"/>
              <a:t>Google</a:t>
            </a:r>
            <a:r>
              <a:rPr lang="zh-TW" altLang="en-US" dirty="0"/>
              <a:t>雲端服務，不保證一定會即時送達，</a:t>
            </a:r>
            <a:r>
              <a:rPr lang="zh-Hans" altLang="en-US" dirty="0"/>
              <a:t>常發生在</a:t>
            </a:r>
            <a:r>
              <a:rPr lang="zh-TW" altLang="en-US" dirty="0"/>
              <a:t>伺服器過忙</a:t>
            </a:r>
            <a:r>
              <a:rPr lang="zh-Hans" altLang="en-US" dirty="0"/>
              <a:t>或是通訊不良的狀況時，可建議設定</a:t>
            </a:r>
            <a:r>
              <a:rPr lang="en-US" altLang="zh-Hans" dirty="0"/>
              <a:t>1~2</a:t>
            </a:r>
            <a:r>
              <a:rPr lang="zh-Hans" altLang="en-US" dirty="0"/>
              <a:t>個清運點。</a:t>
            </a:r>
            <a:endParaRPr lang="zh-TW" altLang="en-US" dirty="0"/>
          </a:p>
          <a:p>
            <a:r>
              <a:rPr lang="zh-TW" altLang="en-US" dirty="0">
                <a:solidFill>
                  <a:srgbClr val="0000FF"/>
                </a:solidFill>
              </a:rPr>
              <a:t>當</a:t>
            </a:r>
            <a:r>
              <a:rPr lang="en-US" altLang="zh-TW" dirty="0">
                <a:solidFill>
                  <a:srgbClr val="0000FF"/>
                </a:solidFill>
              </a:rPr>
              <a:t>【</a:t>
            </a:r>
            <a:r>
              <a:rPr lang="zh-TW" altLang="en-US" dirty="0">
                <a:solidFill>
                  <a:srgbClr val="0000FF"/>
                </a:solidFill>
              </a:rPr>
              <a:t>我的最愛</a:t>
            </a:r>
            <a:r>
              <a:rPr lang="en-US" altLang="zh-TW" dirty="0">
                <a:solidFill>
                  <a:srgbClr val="0000FF"/>
                </a:solidFill>
              </a:rPr>
              <a:t>】</a:t>
            </a:r>
            <a:r>
              <a:rPr lang="zh-TW" altLang="en-US" dirty="0">
                <a:solidFill>
                  <a:srgbClr val="0000FF"/>
                </a:solidFill>
              </a:rPr>
              <a:t>到站提醒鈴聲已經響起，垃圾車還要多久時間才會到清運點？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Hans" altLang="en-US" dirty="0"/>
              <a:t>在清潔車抵達</a:t>
            </a:r>
            <a:r>
              <a:rPr lang="zh-TW" altLang="en-US" dirty="0"/>
              <a:t>前兩站時</a:t>
            </a:r>
            <a:r>
              <a:rPr lang="zh-Hans" altLang="en-US" dirty="0"/>
              <a:t>會發送</a:t>
            </a:r>
            <a:r>
              <a:rPr lang="zh-TW" altLang="en-US" dirty="0"/>
              <a:t>提醒</a:t>
            </a:r>
            <a:r>
              <a:rPr lang="zh-Hans" altLang="en-US" dirty="0"/>
              <a:t>。</a:t>
            </a:r>
            <a:endParaRPr lang="zh-TW" altLang="en-US" dirty="0"/>
          </a:p>
          <a:p>
            <a:r>
              <a:rPr lang="zh-TW" altLang="en-US" dirty="0">
                <a:solidFill>
                  <a:srgbClr val="0000FF"/>
                </a:solidFill>
              </a:rPr>
              <a:t>垃圾車執勤時，</a:t>
            </a:r>
            <a:r>
              <a:rPr lang="en-US" altLang="zh-TW" dirty="0">
                <a:solidFill>
                  <a:srgbClr val="0000FF"/>
                </a:solidFill>
              </a:rPr>
              <a:t>【</a:t>
            </a:r>
            <a:r>
              <a:rPr lang="zh-TW" altLang="en-US" dirty="0">
                <a:solidFill>
                  <a:srgbClr val="0000FF"/>
                </a:solidFill>
              </a:rPr>
              <a:t>清運路線</a:t>
            </a:r>
            <a:r>
              <a:rPr lang="en-US" altLang="zh-TW" dirty="0">
                <a:solidFill>
                  <a:srgbClr val="0000FF"/>
                </a:solidFill>
              </a:rPr>
              <a:t>】</a:t>
            </a:r>
            <a:r>
              <a:rPr lang="zh-TW" altLang="en-US" dirty="0">
                <a:solidFill>
                  <a:srgbClr val="0000FF"/>
                </a:solidFill>
              </a:rPr>
              <a:t>中各清運點動態顯示「即將抵達」是指還要多久會到？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預計抵達時間</a:t>
            </a:r>
            <a:r>
              <a:rPr lang="en-US" altLang="zh-TW" dirty="0"/>
              <a:t>3</a:t>
            </a:r>
            <a:r>
              <a:rPr lang="zh-TW" altLang="en-US" dirty="0"/>
              <a:t>分鐘以內顯示即將抵達</a:t>
            </a:r>
            <a:r>
              <a:rPr lang="zh-Hans" altLang="en-US" dirty="0"/>
              <a:t>。</a:t>
            </a:r>
            <a:endParaRPr lang="zh-TW" altLang="en-US" dirty="0"/>
          </a:p>
          <a:p>
            <a:r>
              <a:rPr lang="zh-TW" altLang="en-US" dirty="0">
                <a:solidFill>
                  <a:srgbClr val="0000FF"/>
                </a:solidFill>
              </a:rPr>
              <a:t>垃圾車執勤時，</a:t>
            </a:r>
            <a:r>
              <a:rPr lang="en-US" altLang="zh-TW" dirty="0">
                <a:solidFill>
                  <a:srgbClr val="0000FF"/>
                </a:solidFill>
              </a:rPr>
              <a:t>【</a:t>
            </a:r>
            <a:r>
              <a:rPr lang="zh-TW" altLang="en-US" dirty="0">
                <a:solidFill>
                  <a:srgbClr val="0000FF"/>
                </a:solidFill>
              </a:rPr>
              <a:t>清運路線</a:t>
            </a:r>
            <a:r>
              <a:rPr lang="en-US" altLang="zh-TW" dirty="0">
                <a:solidFill>
                  <a:srgbClr val="0000FF"/>
                </a:solidFill>
              </a:rPr>
              <a:t>】</a:t>
            </a:r>
            <a:r>
              <a:rPr lang="zh-TW" altLang="en-US" dirty="0">
                <a:solidFill>
                  <a:srgbClr val="0000FF"/>
                </a:solidFill>
              </a:rPr>
              <a:t>清運點狀態原本顯示「已清運」，隨即又變更為「即將抵達」？</a:t>
            </a:r>
            <a:r>
              <a:rPr lang="en-US" altLang="zh-TW" dirty="0">
                <a:solidFill>
                  <a:srgbClr val="0000FF"/>
                </a:solidFill>
              </a:rPr>
              <a:t/>
            </a:r>
            <a:br>
              <a:rPr lang="en-US" altLang="zh-TW" dirty="0">
                <a:solidFill>
                  <a:srgbClr val="0000FF"/>
                </a:solidFill>
              </a:rPr>
            </a:br>
            <a:r>
              <a:rPr lang="zh-TW" altLang="en-US" dirty="0"/>
              <a:t>系統會在清潔車離開路線上各站時重新</a:t>
            </a:r>
            <a:r>
              <a:rPr lang="zh-Hans" altLang="en-US" dirty="0"/>
              <a:t>計算下一站</a:t>
            </a:r>
            <a:r>
              <a:rPr lang="zh-TW" altLang="en-US" dirty="0"/>
              <a:t>抵達的時間，當清潔車在某點延誤時，預估時間就可能會有往回跳的狀況</a:t>
            </a:r>
          </a:p>
          <a:p>
            <a:endParaRPr lang="zh-TW" altLang="en-US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084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689303" y="3540095"/>
            <a:ext cx="2649208" cy="117561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519204" y="908720"/>
            <a:ext cx="66971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攜手合作  </a:t>
            </a:r>
            <a:endParaRPr lang="en-US" altLang="zh-TW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打造便利清運環境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61503" y="2463694"/>
            <a:ext cx="8314953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None/>
            </a:pPr>
            <a:r>
              <a:rPr kumimoji="0" lang="zh-TW" altLang="en-US" sz="24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提供便利的清運環境</a:t>
            </a:r>
            <a:r>
              <a:rPr lang="zh-TW" altLang="en-US" sz="24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、增加民眾清運家園便利性</a:t>
            </a:r>
            <a:endParaRPr lang="en-US" altLang="zh-TW" sz="24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000099"/>
                </a:solidFill>
                <a:latin typeface="微軟正黑體"/>
                <a:ea typeface="微軟正黑體"/>
              </a:rPr>
              <a:t>打造「清潔車系統」智慧清運願景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0" y="5327104"/>
            <a:ext cx="9144000" cy="838200"/>
          </a:xfrm>
          <a:prstGeom prst="rect">
            <a:avLst/>
          </a:prstGeom>
          <a:gradFill rotWithShape="1">
            <a:gsLst>
              <a:gs pos="0">
                <a:srgbClr val="003F77">
                  <a:alpha val="0"/>
                </a:srgbClr>
              </a:gs>
              <a:gs pos="50000">
                <a:srgbClr val="005FAD"/>
              </a:gs>
              <a:gs pos="100000">
                <a:srgbClr val="0072CE"/>
              </a:gs>
            </a:gsLst>
            <a:lin ang="16200000" scaled="1"/>
          </a:gra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敬 請 指 教</a:t>
            </a:r>
          </a:p>
        </p:txBody>
      </p:sp>
      <p:pic>
        <p:nvPicPr>
          <p:cNvPr id="1039" name="Picture 2" descr="http://web.chttl.com.tw/template/images/logo/cht_0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674" y="3841957"/>
            <a:ext cx="2384627" cy="6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1" y="3284984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3442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7999" y="1189174"/>
            <a:ext cx="8647113" cy="5028036"/>
            <a:chOff x="107999" y="1189174"/>
            <a:chExt cx="8647113" cy="5028036"/>
          </a:xfrm>
        </p:grpSpPr>
        <p:sp>
          <p:nvSpPr>
            <p:cNvPr id="85" name="向上箭號 84"/>
            <p:cNvSpPr/>
            <p:nvPr/>
          </p:nvSpPr>
          <p:spPr>
            <a:xfrm rot="2112640">
              <a:off x="5040362" y="3483111"/>
              <a:ext cx="455612" cy="769938"/>
            </a:xfrm>
            <a:prstGeom prst="upArrow">
              <a:avLst/>
            </a:prstGeom>
            <a:gradFill flip="none" rotWithShape="1">
              <a:gsLst>
                <a:gs pos="0">
                  <a:srgbClr val="F79646">
                    <a:lumMod val="75000"/>
                    <a:tint val="66000"/>
                    <a:satMod val="160000"/>
                  </a:srgbClr>
                </a:gs>
                <a:gs pos="50000">
                  <a:srgbClr val="F79646">
                    <a:lumMod val="75000"/>
                    <a:tint val="44500"/>
                    <a:satMod val="160000"/>
                  </a:srgbClr>
                </a:gs>
                <a:gs pos="100000">
                  <a:srgbClr val="F79646">
                    <a:lumMod val="75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kern="0">
                <a:solidFill>
                  <a:prstClr val="white"/>
                </a:solidFill>
                <a:latin typeface="標楷體"/>
                <a:ea typeface="標楷體"/>
              </a:endParaRPr>
            </a:p>
          </p:txBody>
        </p:sp>
        <p:sp>
          <p:nvSpPr>
            <p:cNvPr id="86" name="向上箭號 85"/>
            <p:cNvSpPr>
              <a:spLocks noChangeArrowheads="1"/>
            </p:cNvSpPr>
            <p:nvPr/>
          </p:nvSpPr>
          <p:spPr bwMode="auto">
            <a:xfrm rot="6409549">
              <a:off x="5459462" y="4815023"/>
              <a:ext cx="381000" cy="644525"/>
            </a:xfrm>
            <a:prstGeom prst="upArrow">
              <a:avLst>
                <a:gd name="adj1" fmla="val 50000"/>
                <a:gd name="adj2" fmla="val 49975"/>
              </a:avLst>
            </a:prstGeom>
            <a:gradFill rotWithShape="1">
              <a:gsLst>
                <a:gs pos="0">
                  <a:srgbClr val="B899D1"/>
                </a:gs>
                <a:gs pos="50000">
                  <a:srgbClr val="D2C2E1"/>
                </a:gs>
                <a:gs pos="100000">
                  <a:srgbClr val="E9E1F0"/>
                </a:gs>
              </a:gsLst>
              <a:lin ang="270000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87" name="AutoShape 8"/>
            <p:cNvSpPr>
              <a:spLocks noChangeArrowheads="1"/>
            </p:cNvSpPr>
            <p:nvPr/>
          </p:nvSpPr>
          <p:spPr bwMode="auto">
            <a:xfrm>
              <a:off x="755699" y="3637099"/>
              <a:ext cx="2693988" cy="201612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EEECE1">
                    <a:lumMod val="50000"/>
                    <a:tint val="66000"/>
                    <a:satMod val="160000"/>
                  </a:srgbClr>
                </a:gs>
                <a:gs pos="50000">
                  <a:srgbClr val="EEECE1">
                    <a:lumMod val="50000"/>
                    <a:tint val="44500"/>
                    <a:satMod val="160000"/>
                  </a:srgbClr>
                </a:gs>
                <a:gs pos="100000">
                  <a:srgbClr val="EEECE1">
                    <a:lumMod val="50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C0C0C0"/>
              </a:solidFill>
              <a:prstDash val="solid"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600" kern="0" dirty="0">
                <a:solidFill>
                  <a:prstClr val="black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88" name="AutoShape 8"/>
            <p:cNvSpPr>
              <a:spLocks noChangeArrowheads="1"/>
            </p:cNvSpPr>
            <p:nvPr/>
          </p:nvSpPr>
          <p:spPr bwMode="auto">
            <a:xfrm>
              <a:off x="5940474" y="4568961"/>
              <a:ext cx="2693988" cy="15113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EEECE1">
                    <a:lumMod val="50000"/>
                    <a:tint val="66000"/>
                    <a:satMod val="160000"/>
                  </a:srgbClr>
                </a:gs>
                <a:gs pos="50000">
                  <a:srgbClr val="EEECE1">
                    <a:lumMod val="50000"/>
                    <a:tint val="44500"/>
                    <a:satMod val="160000"/>
                  </a:srgbClr>
                </a:gs>
                <a:gs pos="100000">
                  <a:srgbClr val="EEECE1">
                    <a:lumMod val="50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C0C0C0"/>
              </a:solidFill>
              <a:prstDash val="solid"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600" kern="0" dirty="0">
                <a:solidFill>
                  <a:prstClr val="black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89" name="AutoShape 8"/>
            <p:cNvSpPr>
              <a:spLocks noChangeArrowheads="1"/>
            </p:cNvSpPr>
            <p:nvPr/>
          </p:nvSpPr>
          <p:spPr bwMode="auto">
            <a:xfrm>
              <a:off x="5508674" y="2048011"/>
              <a:ext cx="2693988" cy="14462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EEECE1">
                    <a:lumMod val="50000"/>
                    <a:tint val="66000"/>
                    <a:satMod val="160000"/>
                  </a:srgbClr>
                </a:gs>
                <a:gs pos="50000">
                  <a:srgbClr val="EEECE1">
                    <a:lumMod val="50000"/>
                    <a:tint val="44500"/>
                    <a:satMod val="160000"/>
                  </a:srgbClr>
                </a:gs>
                <a:gs pos="100000">
                  <a:srgbClr val="EEECE1">
                    <a:lumMod val="50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C0C0C0"/>
              </a:solidFill>
              <a:prstDash val="solid"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1600" kern="0" dirty="0">
                <a:solidFill>
                  <a:prstClr val="black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90" name="橢圓 89"/>
            <p:cNvSpPr/>
            <p:nvPr/>
          </p:nvSpPr>
          <p:spPr>
            <a:xfrm>
              <a:off x="3816397" y="3831498"/>
              <a:ext cx="1839167" cy="1707536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tint val="66000"/>
                    <a:satMod val="160000"/>
                  </a:srgbClr>
                </a:gs>
                <a:gs pos="50000">
                  <a:srgbClr val="F79646">
                    <a:lumMod val="75000"/>
                    <a:tint val="44500"/>
                    <a:satMod val="160000"/>
                  </a:srgbClr>
                </a:gs>
                <a:gs pos="100000">
                  <a:srgbClr val="F79646">
                    <a:lumMod val="75000"/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kern="0">
                <a:solidFill>
                  <a:prstClr val="white"/>
                </a:solidFill>
                <a:latin typeface="標楷體"/>
                <a:ea typeface="標楷體"/>
              </a:endParaRPr>
            </a:p>
          </p:txBody>
        </p:sp>
        <p:sp>
          <p:nvSpPr>
            <p:cNvPr id="91" name="橢圓 90"/>
            <p:cNvSpPr/>
            <p:nvPr/>
          </p:nvSpPr>
          <p:spPr>
            <a:xfrm>
              <a:off x="4213274" y="4243524"/>
              <a:ext cx="1008063" cy="977900"/>
            </a:xfrm>
            <a:prstGeom prst="ellipse">
              <a:avLst/>
            </a:prstGeom>
            <a:noFill/>
            <a:ln w="57150" cap="flat" cmpd="sng" algn="ctr">
              <a:solidFill>
                <a:srgbClr val="376092">
                  <a:alpha val="8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kern="0">
                <a:solidFill>
                  <a:prstClr val="white"/>
                </a:solidFill>
                <a:latin typeface="標楷體"/>
                <a:ea typeface="標楷體"/>
              </a:endParaRPr>
            </a:p>
          </p:txBody>
        </p:sp>
        <p:pic>
          <p:nvPicPr>
            <p:cNvPr id="105485" name="Picture 2" descr="C:\Documents and Settings\lsw\Local Settings\Temporary Internet Files\Content.IE5\NK8NPIZW\j0433942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49" y="3926024"/>
              <a:ext cx="1223963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圓角矩形 92"/>
            <p:cNvSpPr/>
            <p:nvPr/>
          </p:nvSpPr>
          <p:spPr>
            <a:xfrm>
              <a:off x="5382070" y="2345563"/>
              <a:ext cx="1692573" cy="29331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顯示車輛大概位置</a:t>
              </a:r>
            </a:p>
          </p:txBody>
        </p:sp>
        <p:sp>
          <p:nvSpPr>
            <p:cNvPr id="94" name="圓角矩形 93"/>
            <p:cNvSpPr/>
            <p:nvPr/>
          </p:nvSpPr>
          <p:spPr>
            <a:xfrm>
              <a:off x="6012333" y="4796475"/>
              <a:ext cx="1250651" cy="262777"/>
            </a:xfrm>
            <a:prstGeom prst="round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預估抵達時間</a:t>
              </a:r>
            </a:p>
          </p:txBody>
        </p:sp>
        <p:pic>
          <p:nvPicPr>
            <p:cNvPr id="105492" name="Picture 116" descr="C:\Documents and Settings\Administrator\My Documents\Downloads\1342752187_Recycle Bin (Full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224" y="3565661"/>
              <a:ext cx="1439863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圓角矩形 95"/>
            <p:cNvSpPr/>
            <p:nvPr/>
          </p:nvSpPr>
          <p:spPr>
            <a:xfrm>
              <a:off x="825549" y="4941168"/>
              <a:ext cx="1872208" cy="2880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  <a:alpha val="8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endParaRPr kumimoji="0" lang="en-US" altLang="zh-TW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kumimoji="0" lang="en-US" altLang="zh-TW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APP</a:t>
              </a: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查清潔車停靠點</a:t>
              </a:r>
            </a:p>
            <a:p>
              <a:pPr algn="ctr">
                <a:defRPr/>
              </a:pPr>
              <a:endParaRPr kumimoji="0" lang="zh-TW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7" name="圓角矩形 96"/>
            <p:cNvSpPr/>
            <p:nvPr/>
          </p:nvSpPr>
          <p:spPr>
            <a:xfrm>
              <a:off x="825549" y="5284968"/>
              <a:ext cx="1277144" cy="2880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  <a:alpha val="8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停靠點查詢</a:t>
              </a:r>
            </a:p>
          </p:txBody>
        </p:sp>
        <p:sp>
          <p:nvSpPr>
            <p:cNvPr id="98" name="雲朵形圖說文字 97"/>
            <p:cNvSpPr/>
            <p:nvPr/>
          </p:nvSpPr>
          <p:spPr>
            <a:xfrm>
              <a:off x="107999" y="2987811"/>
              <a:ext cx="1512888" cy="936625"/>
            </a:xfrm>
            <a:prstGeom prst="cloudCallout">
              <a:avLst>
                <a:gd name="adj1" fmla="val 55981"/>
                <a:gd name="adj2" fmla="val 58388"/>
              </a:avLst>
            </a:prstGeom>
            <a:solidFill>
              <a:srgbClr val="4BACC6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sz="2000" b="1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去哪倒</a:t>
              </a:r>
            </a:p>
          </p:txBody>
        </p:sp>
        <p:pic>
          <p:nvPicPr>
            <p:cNvPr id="105500" name="Picture 117" descr="C:\Documents and Settings\Administrator\My Documents\Downloads\1342752280_Gnome-Document-Send-6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86844">
              <a:off x="2870249" y="3086236"/>
              <a:ext cx="627063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圓角矩形 99"/>
            <p:cNvSpPr/>
            <p:nvPr/>
          </p:nvSpPr>
          <p:spPr>
            <a:xfrm>
              <a:off x="2170811" y="5284968"/>
              <a:ext cx="936104" cy="2880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  <a:alpha val="8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地圖標示</a:t>
              </a:r>
            </a:p>
          </p:txBody>
        </p:sp>
        <p:sp>
          <p:nvSpPr>
            <p:cNvPr id="101" name="圓角矩形 100"/>
            <p:cNvSpPr/>
            <p:nvPr/>
          </p:nvSpPr>
          <p:spPr>
            <a:xfrm>
              <a:off x="825549" y="4597303"/>
              <a:ext cx="1872084" cy="2880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  <a:alpha val="8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地址查清潔車停靠點</a:t>
              </a:r>
            </a:p>
          </p:txBody>
        </p:sp>
        <p:sp>
          <p:nvSpPr>
            <p:cNvPr id="102" name="雲朵形圖說文字 101"/>
            <p:cNvSpPr/>
            <p:nvPr/>
          </p:nvSpPr>
          <p:spPr>
            <a:xfrm>
              <a:off x="5221337" y="1260611"/>
              <a:ext cx="1511300" cy="936625"/>
            </a:xfrm>
            <a:prstGeom prst="cloudCallout">
              <a:avLst>
                <a:gd name="adj1" fmla="val 57936"/>
                <a:gd name="adj2" fmla="val 57965"/>
              </a:avLst>
            </a:prstGeom>
            <a:solidFill>
              <a:srgbClr val="C0504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sz="2000" b="1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車在哪</a:t>
              </a:r>
            </a:p>
          </p:txBody>
        </p:sp>
        <p:sp>
          <p:nvSpPr>
            <p:cNvPr id="103" name="圓角矩形 102"/>
            <p:cNvSpPr/>
            <p:nvPr/>
          </p:nvSpPr>
          <p:spPr>
            <a:xfrm>
              <a:off x="5364260" y="2700325"/>
              <a:ext cx="1728192" cy="288032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地址查詢附近車輛</a:t>
              </a:r>
            </a:p>
          </p:txBody>
        </p:sp>
        <p:sp>
          <p:nvSpPr>
            <p:cNvPr id="104" name="圓角矩形 103"/>
            <p:cNvSpPr/>
            <p:nvPr/>
          </p:nvSpPr>
          <p:spPr>
            <a:xfrm>
              <a:off x="5364260" y="3060365"/>
              <a:ext cx="1728192" cy="288032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kumimoji="0" lang="en-US" altLang="zh-TW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APP</a:t>
              </a: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查附近車輛</a:t>
              </a:r>
            </a:p>
          </p:txBody>
        </p:sp>
        <p:sp>
          <p:nvSpPr>
            <p:cNvPr id="105" name="圓角矩形 104"/>
            <p:cNvSpPr/>
            <p:nvPr/>
          </p:nvSpPr>
          <p:spPr>
            <a:xfrm>
              <a:off x="6038848" y="5241252"/>
              <a:ext cx="1250651" cy="262777"/>
            </a:xfrm>
            <a:prstGeom prst="round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kumimoji="0" lang="en-US" altLang="zh-TW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APP</a:t>
              </a: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到站提醒</a:t>
              </a:r>
            </a:p>
          </p:txBody>
        </p:sp>
        <p:sp>
          <p:nvSpPr>
            <p:cNvPr id="106" name="圓角矩形 105"/>
            <p:cNvSpPr/>
            <p:nvPr/>
          </p:nvSpPr>
          <p:spPr>
            <a:xfrm>
              <a:off x="6588397" y="5648045"/>
              <a:ext cx="1250651" cy="262777"/>
            </a:xfrm>
            <a:prstGeom prst="roundRect">
              <a:avLst/>
            </a:prstGeom>
            <a:solidFill>
              <a:srgbClr val="8064A2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kumimoji="0" lang="zh-TW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班表查詢</a:t>
              </a:r>
            </a:p>
          </p:txBody>
        </p:sp>
        <p:pic>
          <p:nvPicPr>
            <p:cNvPr id="105520" name="Picture 118" descr="C:\Documents and Settings\Administrator\My Documents\Downloads\1342753608_invoic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2803">
              <a:off x="5904158" y="5604435"/>
              <a:ext cx="612775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22" descr="C:\Documents and Settings\Administrator\My Documents\Downloads\1342754104_Contacts.png"/>
            <p:cNvPicPr>
              <a:picLocks noChangeAspect="1" noChangeArrowheads="1"/>
            </p:cNvPicPr>
            <p:nvPr/>
          </p:nvPicPr>
          <p:blipFill>
            <a:blip r:embed="rId6">
              <a:lum contrast="20000"/>
            </a:blip>
            <a:srcRect/>
            <a:stretch>
              <a:fillRect/>
            </a:stretch>
          </p:blipFill>
          <p:spPr bwMode="auto">
            <a:xfrm rot="890354">
              <a:off x="7129512" y="2086111"/>
              <a:ext cx="1625600" cy="1625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9" name="雲朵形圖說文字 108"/>
            <p:cNvSpPr/>
            <p:nvPr/>
          </p:nvSpPr>
          <p:spPr>
            <a:xfrm>
              <a:off x="6300837" y="3632336"/>
              <a:ext cx="1512887" cy="936625"/>
            </a:xfrm>
            <a:prstGeom prst="cloudCallout">
              <a:avLst>
                <a:gd name="adj1" fmla="val 55919"/>
                <a:gd name="adj2" fmla="val 59093"/>
              </a:avLst>
            </a:prstGeom>
            <a:solidFill>
              <a:srgbClr val="8064A2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sz="2000" b="1" kern="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何時來</a:t>
              </a:r>
            </a:p>
          </p:txBody>
        </p:sp>
        <p:pic>
          <p:nvPicPr>
            <p:cNvPr id="105523" name="Picture 123" descr="C:\Documents and Settings\Administrator\My Documents\Downloads\1342754284_Phone R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5490">
              <a:off x="7740699" y="5097599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24" name="Picture 120" descr="C:\Documents and Settings\Administrator\My Documents\Downloads\1342753822_Alarm_Clock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237" y="4808674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橢圓 111"/>
            <p:cNvSpPr/>
            <p:nvPr/>
          </p:nvSpPr>
          <p:spPr>
            <a:xfrm>
              <a:off x="7237462" y="2192474"/>
              <a:ext cx="1366837" cy="1296987"/>
            </a:xfrm>
            <a:prstGeom prst="ellipse">
              <a:avLst/>
            </a:prstGeom>
            <a:solidFill>
              <a:srgbClr val="FFC000">
                <a:alpha val="30196"/>
              </a:srgbClr>
            </a:solidFill>
            <a:ln w="25400" cap="flat" cmpd="sng" algn="ctr">
              <a:solidFill>
                <a:srgbClr val="C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TW" altLang="en-US" sz="1600" kern="0">
                <a:solidFill>
                  <a:prstClr val="white"/>
                </a:solidFill>
                <a:latin typeface="標楷體"/>
                <a:ea typeface="標楷體"/>
              </a:endParaRPr>
            </a:p>
          </p:txBody>
        </p:sp>
        <p:pic>
          <p:nvPicPr>
            <p:cNvPr id="105526" name="Picture 121" descr="C:\Documents and Settings\Administrator\桌面\垃圾車標案\icon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6945">
              <a:off x="7616388" y="2298541"/>
              <a:ext cx="38735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27" name="Picture 121" descr="C:\Documents and Settings\Administrator\桌面\垃圾車標案\icon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6945">
              <a:off x="7856587" y="2956061"/>
              <a:ext cx="392112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28" name="文字方塊 98"/>
            <p:cNvSpPr txBox="1">
              <a:spLocks noChangeArrowheads="1"/>
            </p:cNvSpPr>
            <p:nvPr/>
          </p:nvSpPr>
          <p:spPr bwMode="auto">
            <a:xfrm>
              <a:off x="7794674" y="2646499"/>
              <a:ext cx="2873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solidFill>
                    <a:srgbClr val="000000"/>
                  </a:solidFill>
                </a:rPr>
                <a:t>x</a:t>
              </a:r>
              <a:endParaRPr lang="zh-TW" altLang="en-US" sz="1600">
                <a:solidFill>
                  <a:srgbClr val="000000"/>
                </a:solidFill>
              </a:endParaRPr>
            </a:p>
          </p:txBody>
        </p:sp>
        <p:pic>
          <p:nvPicPr>
            <p:cNvPr id="105529" name="Picture 124" descr="C:\Documents and Settings\Administrator\My Documents\Downloads\1342755303_Map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99" y="3997461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0" name="Picture 114" descr="C:\Documents and Settings\Administrator\My Documents\Downloads\1342751609_4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64"/>
            <a:stretch>
              <a:fillRect/>
            </a:stretch>
          </p:blipFill>
          <p:spPr bwMode="auto">
            <a:xfrm rot="-425543">
              <a:off x="2574974" y="4186374"/>
              <a:ext cx="1163638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1" name="Picture 82" descr="D:\Temp\1342755970_orange-trashcan_full-new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87" y="4859474"/>
              <a:ext cx="7239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2" name="Picture 83" descr="D:\Temp\1342756079_Recycle-Bin(f)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449" y="4827724"/>
              <a:ext cx="752475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3" name="Picture 112" descr="D:\Temp\1342756363_trash full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62" y="4883286"/>
              <a:ext cx="700087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4" name="Picture 114" descr="D:\My Document\環保局垃圾車\新竹市\Pic\icon\icon2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562" y="1189174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向上箭號 122"/>
            <p:cNvSpPr>
              <a:spLocks noChangeArrowheads="1"/>
            </p:cNvSpPr>
            <p:nvPr/>
          </p:nvSpPr>
          <p:spPr bwMode="auto">
            <a:xfrm rot="15517404">
              <a:off x="3413968" y="4649130"/>
              <a:ext cx="357188" cy="603250"/>
            </a:xfrm>
            <a:prstGeom prst="upArrow">
              <a:avLst>
                <a:gd name="adj1" fmla="val 50000"/>
                <a:gd name="adj2" fmla="val 49893"/>
              </a:avLst>
            </a:prstGeom>
            <a:solidFill>
              <a:srgbClr val="4BACC6">
                <a:lumMod val="60000"/>
                <a:lumOff val="4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600" kern="0">
                <a:solidFill>
                  <a:prstClr val="white"/>
                </a:solidFill>
              </a:endParaRPr>
            </a:p>
          </p:txBody>
        </p:sp>
      </p:grpSp>
      <p:sp>
        <p:nvSpPr>
          <p:cNvPr id="6" name="圓角矩形 5"/>
          <p:cNvSpPr/>
          <p:nvPr/>
        </p:nvSpPr>
        <p:spPr>
          <a:xfrm>
            <a:off x="879581" y="1172572"/>
            <a:ext cx="3673819" cy="15277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b="1" kern="0" dirty="0">
                <a:solidFill>
                  <a:srgbClr val="0070C0"/>
                </a:solidFill>
                <a:latin typeface="微軟正黑體"/>
                <a:ea typeface="微軟正黑體"/>
              </a:rPr>
              <a:t>掌握三大資訊</a:t>
            </a:r>
            <a:endParaRPr kumimoji="0" lang="en-US" altLang="zh-TW" sz="3600" b="1" kern="0" dirty="0">
              <a:solidFill>
                <a:srgbClr val="0070C0"/>
              </a:solidFill>
              <a:latin typeface="微軟正黑體"/>
              <a:ea typeface="微軟正黑體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b="1" kern="0" dirty="0">
                <a:solidFill>
                  <a:srgbClr val="0070C0"/>
                </a:solidFill>
                <a:latin typeface="微軟正黑體"/>
                <a:ea typeface="微軟正黑體"/>
              </a:rPr>
              <a:t>倒垃圾好輕鬆</a:t>
            </a: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4D41D5FE-3300-5043-8E91-BD0A98C2668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5805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/>
          <a:stretch/>
        </p:blipFill>
        <p:spPr bwMode="auto">
          <a:xfrm>
            <a:off x="0" y="796890"/>
            <a:ext cx="9144000" cy="55124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637532" y="2334211"/>
            <a:ext cx="1868939" cy="346488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pPr algn="just"/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臺東縣臺東市公所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EAAB1D4-A8AA-C443-B98F-B1F3C8B83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F83BCF-14E2-1C44-9443-8B9753C9C0C6}"/>
              </a:ext>
            </a:extLst>
          </p:cNvPr>
          <p:cNvSpPr/>
          <p:nvPr/>
        </p:nvSpPr>
        <p:spPr>
          <a:xfrm>
            <a:off x="7308304" y="803624"/>
            <a:ext cx="1656309" cy="1113208"/>
          </a:xfrm>
          <a:prstGeom prst="rect">
            <a:avLst/>
          </a:prstGeom>
          <a:solidFill>
            <a:srgbClr val="F9F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B86C252B-6AA2-F94C-ACA2-B0AD4327A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/>
          <a:stretch/>
        </p:blipFill>
        <p:spPr>
          <a:xfrm>
            <a:off x="855626" y="2148263"/>
            <a:ext cx="1179522" cy="2041772"/>
          </a:xfrm>
        </p:spPr>
      </p:pic>
    </p:spTree>
    <p:extLst>
      <p:ext uri="{BB962C8B-B14F-4D97-AF65-F5344CB8AC3E}">
        <p14:creationId xmlns:p14="http://schemas.microsoft.com/office/powerpoint/2010/main" val="290164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endParaRPr lang="zh-TW" altLang="en-US" sz="28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zh-Hans" sz="3600" b="1" dirty="0">
                <a:solidFill>
                  <a:srgbClr val="0070C0"/>
                </a:solidFill>
                <a:latin typeface="微軟正黑體"/>
                <a:ea typeface="微軟正黑體"/>
              </a:rPr>
              <a:t>APP</a:t>
            </a:r>
            <a:r>
              <a:rPr kumimoji="0" lang="zh-Hans" altLang="en-US" sz="3600" b="1" dirty="0">
                <a:solidFill>
                  <a:srgbClr val="0070C0"/>
                </a:solidFill>
                <a:latin typeface="微軟正黑體"/>
                <a:ea typeface="微軟正黑體"/>
              </a:rPr>
              <a:t>功能介紹</a:t>
            </a:r>
            <a:endParaRPr kumimoji="0" lang="zh-TW" altLang="en-US" sz="3600" b="1" dirty="0">
              <a:solidFill>
                <a:srgbClr val="0070C0"/>
              </a:solidFill>
              <a:latin typeface="微軟正黑體"/>
              <a:ea typeface="微軟正黑體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CD98874-12A8-3F49-BC90-A59FE6D35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CC1B512-8E78-7542-AB63-62A194520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6792"/>
            <a:ext cx="923198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選擇清運路線</a:t>
            </a:r>
            <a:r>
              <a:rPr kumimoji="0" lang="en-US" altLang="zh-Han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(1/2)</a:t>
            </a:r>
            <a:endParaRPr lang="zh-TW" altLang="en-US" sz="32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072BDE1-02E4-5748-8887-ABD452DE94A4}"/>
              </a:ext>
            </a:extLst>
          </p:cNvPr>
          <p:cNvGrpSpPr/>
          <p:nvPr/>
        </p:nvGrpSpPr>
        <p:grpSpPr>
          <a:xfrm>
            <a:off x="1763688" y="1196752"/>
            <a:ext cx="6646641" cy="4752528"/>
            <a:chOff x="1007604" y="1467179"/>
            <a:chExt cx="6646641" cy="4752528"/>
          </a:xfrm>
        </p:grpSpPr>
        <p:sp>
          <p:nvSpPr>
            <p:cNvPr id="10" name="文字方塊 9"/>
            <p:cNvSpPr txBox="1"/>
            <p:nvPr/>
          </p:nvSpPr>
          <p:spPr>
            <a:xfrm>
              <a:off x="4608004" y="5605230"/>
              <a:ext cx="2195367" cy="614477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>
              <a:defPPr>
                <a:defRPr lang="zh-TW"/>
              </a:defPPr>
              <a:lvl1pPr algn="ctr">
                <a:defRPr sz="2400" b="1">
                  <a:solidFill>
                    <a:srgbClr val="FF0000"/>
                  </a:solidFill>
                </a:defRPr>
              </a:lvl1pPr>
            </a:lstStyle>
            <a:p>
              <a:r>
                <a:rPr lang="zh-TW" altLang="en-US" dirty="0"/>
                <a:t>功能選單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612903" y="2695028"/>
              <a:ext cx="3041342" cy="830997"/>
            </a:xfrm>
            <a:prstGeom prst="rect">
              <a:avLst/>
            </a:prstGeom>
            <a:solidFill>
              <a:srgbClr val="FFF3E7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altLang="zh-TW" sz="2400" b="1" dirty="0">
                  <a:solidFill>
                    <a:srgbClr val="FF6600"/>
                  </a:solidFill>
                </a:rPr>
                <a:t>2.</a:t>
              </a:r>
              <a:r>
                <a:rPr lang="zh-Hans" altLang="en-US" sz="2400" b="1" dirty="0">
                  <a:solidFill>
                    <a:srgbClr val="FF6600"/>
                  </a:solidFill>
                </a:rPr>
                <a:t> </a:t>
              </a:r>
              <a:r>
                <a:rPr lang="zh-TW" altLang="en-US" sz="2400" b="1" dirty="0">
                  <a:solidFill>
                    <a:srgbClr val="FF6600"/>
                  </a:solidFill>
                </a:rPr>
                <a:t>點選要查詢</a:t>
              </a:r>
              <a:r>
                <a:rPr lang="zh-Hans" altLang="en-US" sz="2400" b="1" dirty="0">
                  <a:solidFill>
                    <a:srgbClr val="FF6600"/>
                  </a:solidFill>
                </a:rPr>
                <a:t>的日期及</a:t>
              </a:r>
              <a:r>
                <a:rPr lang="zh-TW" altLang="en-US" sz="2400" b="1" dirty="0">
                  <a:solidFill>
                    <a:srgbClr val="FF6600"/>
                  </a:solidFill>
                </a:rPr>
                <a:t>清運路線</a:t>
              </a:r>
              <a:endParaRPr lang="en-US" altLang="zh-TW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608004" y="1556792"/>
              <a:ext cx="2808386" cy="830997"/>
            </a:xfrm>
            <a:prstGeom prst="rect">
              <a:avLst/>
            </a:prstGeom>
            <a:solidFill>
              <a:srgbClr val="FFF3E7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>
              <a:defPPr>
                <a:defRPr lang="zh-TW"/>
              </a:defPPr>
              <a:lvl1pPr>
                <a:defRPr sz="2400" b="1">
                  <a:solidFill>
                    <a:srgbClr val="FF6600"/>
                  </a:solidFill>
                </a:defRPr>
              </a:lvl1pPr>
            </a:lstStyle>
            <a:p>
              <a:r>
                <a:rPr lang="en-US" altLang="zh-Hans" dirty="0"/>
                <a:t>1.</a:t>
              </a:r>
              <a:r>
                <a:rPr lang="zh-Hans" altLang="en-US" dirty="0"/>
                <a:t> </a:t>
              </a:r>
              <a:r>
                <a:rPr lang="zh-TW" altLang="en-US" dirty="0"/>
                <a:t>變更區域</a:t>
              </a:r>
              <a:r>
                <a:rPr lang="en-US" altLang="zh-TW" dirty="0"/>
                <a:t>:</a:t>
              </a:r>
            </a:p>
            <a:p>
              <a:r>
                <a:rPr lang="zh-TW" altLang="en-US" dirty="0"/>
                <a:t>臺東縣臺東市公所</a:t>
              </a: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9"/>
            <a:stretch/>
          </p:blipFill>
          <p:spPr>
            <a:xfrm>
              <a:off x="1007604" y="1467179"/>
              <a:ext cx="2699881" cy="4658172"/>
            </a:xfrm>
            <a:prstGeom prst="rect">
              <a:avLst/>
            </a:prstGeom>
          </p:spPr>
        </p:pic>
        <p:cxnSp>
          <p:nvCxnSpPr>
            <p:cNvPr id="24" name="直線單箭頭接點 23"/>
            <p:cNvCxnSpPr>
              <a:cxnSpLocks/>
              <a:stCxn id="22" idx="1"/>
              <a:endCxn id="27" idx="3"/>
            </p:cNvCxnSpPr>
            <p:nvPr/>
          </p:nvCxnSpPr>
          <p:spPr>
            <a:xfrm flipH="1" flipV="1">
              <a:off x="3635896" y="1635725"/>
              <a:ext cx="972108" cy="336566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719554" y="1517660"/>
              <a:ext cx="1916342" cy="2361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單箭頭接點 12"/>
            <p:cNvCxnSpPr>
              <a:cxnSpLocks/>
              <a:stCxn id="12" idx="1"/>
              <a:endCxn id="32" idx="3"/>
            </p:cNvCxnSpPr>
            <p:nvPr/>
          </p:nvCxnSpPr>
          <p:spPr>
            <a:xfrm flipH="1" flipV="1">
              <a:off x="3707484" y="2498395"/>
              <a:ext cx="905419" cy="612132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1010009" y="2249698"/>
              <a:ext cx="2697475" cy="4973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1032302" y="5727880"/>
              <a:ext cx="515362" cy="43271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5" name="直線單箭頭接點 14"/>
            <p:cNvCxnSpPr>
              <a:cxnSpLocks/>
              <a:stCxn id="10" idx="1"/>
              <a:endCxn id="19" idx="3"/>
            </p:cNvCxnSpPr>
            <p:nvPr/>
          </p:nvCxnSpPr>
          <p:spPr>
            <a:xfrm flipH="1">
              <a:off x="1547664" y="5912469"/>
              <a:ext cx="3060340" cy="317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6EE47A0F-8AFF-E644-AC72-8982A36B9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19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5">
            <a:extLst>
              <a:ext uri="{FF2B5EF4-FFF2-40B4-BE49-F238E27FC236}">
                <a16:creationId xmlns:a16="http://schemas.microsoft.com/office/drawing/2014/main" id="{DC2D004D-3D39-844E-B684-B5C096DEC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/>
          <a:stretch/>
        </p:blipFill>
        <p:spPr>
          <a:xfrm>
            <a:off x="1763688" y="1196752"/>
            <a:ext cx="2509389" cy="4311754"/>
          </a:xfrm>
        </p:spPr>
      </p:pic>
      <p:cxnSp>
        <p:nvCxnSpPr>
          <p:cNvPr id="31" name="直線單箭頭接點 30"/>
          <p:cNvCxnSpPr>
            <a:cxnSpLocks/>
          </p:cNvCxnSpPr>
          <p:nvPr/>
        </p:nvCxnSpPr>
        <p:spPr>
          <a:xfrm flipH="1">
            <a:off x="4273077" y="2651850"/>
            <a:ext cx="1019003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  <a:stCxn id="35" idx="1"/>
          </p:cNvCxnSpPr>
          <p:nvPr/>
        </p:nvCxnSpPr>
        <p:spPr>
          <a:xfrm flipH="1">
            <a:off x="2388141" y="4858142"/>
            <a:ext cx="2879566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5267707" y="4257977"/>
            <a:ext cx="2976701" cy="1200329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TW" altLang="en-US" dirty="0"/>
              <a:t>清運中預計抵達時間</a:t>
            </a:r>
            <a:r>
              <a:rPr lang="en-US" altLang="zh-TW" dirty="0"/>
              <a:t>&amp;</a:t>
            </a:r>
            <a:r>
              <a:rPr lang="zh-TW" altLang="en-US" dirty="0"/>
              <a:t>已清運路線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每</a:t>
            </a:r>
            <a:r>
              <a:rPr lang="en-US" altLang="zh-TW" dirty="0"/>
              <a:t>30</a:t>
            </a:r>
            <a:r>
              <a:rPr lang="zh-TW" altLang="en-US" dirty="0"/>
              <a:t>秒更新一次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63572" y="1647006"/>
            <a:ext cx="558667" cy="3510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1697974" y="1459544"/>
            <a:ext cx="2658002" cy="18746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5267707" y="1156477"/>
            <a:ext cx="1724150" cy="830997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zh-Hans" altLang="en-US" dirty="0"/>
              <a:t>資源回收</a:t>
            </a:r>
            <a:r>
              <a:rPr lang="zh-TW" altLang="en-US" dirty="0"/>
              <a:t>日期</a:t>
            </a:r>
          </a:p>
        </p:txBody>
      </p:sp>
      <p:cxnSp>
        <p:nvCxnSpPr>
          <p:cNvPr id="48" name="直線單箭頭接點 47"/>
          <p:cNvCxnSpPr>
            <a:cxnSpLocks/>
            <a:stCxn id="47" idx="1"/>
          </p:cNvCxnSpPr>
          <p:nvPr/>
        </p:nvCxnSpPr>
        <p:spPr>
          <a:xfrm flipH="1">
            <a:off x="4355976" y="1571976"/>
            <a:ext cx="911731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2322239" y="2237799"/>
            <a:ext cx="1950838" cy="7386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42925" indent="-542925">
              <a:defRPr/>
            </a:pPr>
            <a:endParaRPr lang="en-US" altLang="zh-TW" sz="1400" b="1" dirty="0">
              <a:solidFill>
                <a:srgbClr val="FF6600"/>
              </a:solidFill>
            </a:endParaRPr>
          </a:p>
          <a:p>
            <a:pPr marL="542925" indent="-542925">
              <a:defRPr/>
            </a:pPr>
            <a:endParaRPr lang="en-US" altLang="zh-TW" sz="1400" b="1" dirty="0">
              <a:solidFill>
                <a:srgbClr val="FF6600"/>
              </a:solidFill>
            </a:endParaRPr>
          </a:p>
          <a:p>
            <a:pPr marL="542925" indent="-542925">
              <a:defRPr/>
            </a:pPr>
            <a:endParaRPr lang="en-US" altLang="zh-TW" sz="1400" b="1" dirty="0">
              <a:solidFill>
                <a:srgbClr val="FF6600"/>
              </a:solidFill>
            </a:endParaRP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736BC194-3DCF-824E-AE28-7D311703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選擇清運路線</a:t>
            </a:r>
            <a:r>
              <a:rPr kumimoji="0" lang="en-US" altLang="zh-Han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(2/2)</a:t>
            </a:r>
            <a:endParaRPr lang="zh-TW" altLang="en-US" sz="3200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ECC7A22-0AF9-BF4C-AE0A-1BA824C12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30" name="文字方塊 29"/>
          <p:cNvSpPr txBox="1"/>
          <p:nvPr/>
        </p:nvSpPr>
        <p:spPr>
          <a:xfrm>
            <a:off x="5267707" y="2204864"/>
            <a:ext cx="2257775" cy="1072099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zh-TW" altLang="en-US" dirty="0"/>
              <a:t>清運點位置</a:t>
            </a:r>
            <a:r>
              <a:rPr lang="en-US" altLang="zh-TW" dirty="0"/>
              <a:t>&amp;</a:t>
            </a:r>
          </a:p>
          <a:p>
            <a:r>
              <a:rPr lang="zh-TW" altLang="en-US" dirty="0"/>
              <a:t>清運停留時間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306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AB493DB0-1947-C945-BF43-2505BC8C1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"/>
          <a:stretch/>
        </p:blipFill>
        <p:spPr>
          <a:xfrm>
            <a:off x="1726148" y="980728"/>
            <a:ext cx="2760328" cy="4794480"/>
          </a:xfrm>
        </p:spPr>
      </p:pic>
      <p:cxnSp>
        <p:nvCxnSpPr>
          <p:cNvPr id="31" name="直線單箭頭接點 30"/>
          <p:cNvCxnSpPr>
            <a:cxnSpLocks/>
          </p:cNvCxnSpPr>
          <p:nvPr/>
        </p:nvCxnSpPr>
        <p:spPr>
          <a:xfrm flipH="1">
            <a:off x="3635896" y="2507834"/>
            <a:ext cx="1728193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  <a:stCxn id="35" idx="1"/>
          </p:cNvCxnSpPr>
          <p:nvPr/>
        </p:nvCxnSpPr>
        <p:spPr>
          <a:xfrm flipH="1">
            <a:off x="3059833" y="4472001"/>
            <a:ext cx="1991850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5051683" y="4056502"/>
            <a:ext cx="2976701" cy="830997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TW" altLang="en-US" dirty="0"/>
              <a:t>清運</a:t>
            </a:r>
            <a:r>
              <a:rPr lang="zh-Hans" altLang="en-US" dirty="0"/>
              <a:t>車即時定位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每</a:t>
            </a:r>
            <a:r>
              <a:rPr lang="en-US" altLang="zh-TW" dirty="0"/>
              <a:t>30</a:t>
            </a:r>
            <a:r>
              <a:rPr lang="zh-TW" altLang="en-US" dirty="0"/>
              <a:t>秒更新一次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23728" y="4075989"/>
            <a:ext cx="936104" cy="5262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736BC194-3DCF-824E-AE28-7D311703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清運路線</a:t>
            </a:r>
            <a:endParaRPr lang="zh-TW" altLang="en-US" sz="3200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ECC7A22-0AF9-BF4C-AE0A-1BA824C12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22EA611-4B37-2E41-B7CB-5377834D2349}"/>
              </a:ext>
            </a:extLst>
          </p:cNvPr>
          <p:cNvSpPr/>
          <p:nvPr/>
        </p:nvSpPr>
        <p:spPr>
          <a:xfrm>
            <a:off x="2843808" y="3284984"/>
            <a:ext cx="576064" cy="469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5051683" y="2181399"/>
            <a:ext cx="2257775" cy="830997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>
              <a:defRPr sz="2400" b="1">
                <a:solidFill>
                  <a:srgbClr val="FF6600"/>
                </a:solidFill>
              </a:defRPr>
            </a:lvl1pPr>
          </a:lstStyle>
          <a:p>
            <a:pPr algn="ctr"/>
            <a:r>
              <a:rPr lang="zh-TW" altLang="en-US" dirty="0"/>
              <a:t>清運點位置</a:t>
            </a:r>
            <a:r>
              <a:rPr lang="en-US" altLang="zh-TW" dirty="0"/>
              <a:t>&amp;</a:t>
            </a:r>
          </a:p>
          <a:p>
            <a:pPr algn="ctr"/>
            <a:r>
              <a:rPr lang="zh-TW" altLang="en-US" dirty="0"/>
              <a:t>清運時間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5111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4FEF4214-B4D1-884D-8AAA-EC925CD736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/>
          <a:stretch/>
        </p:blipFill>
        <p:spPr>
          <a:xfrm>
            <a:off x="1375459" y="1105256"/>
            <a:ext cx="2896842" cy="497484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5DE2ABEE-6BC1-6C40-BD50-556272AF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9" name="標題 1">
            <a:extLst>
              <a:ext uri="{FF2B5EF4-FFF2-40B4-BE49-F238E27FC236}">
                <a16:creationId xmlns:a16="http://schemas.microsoft.com/office/drawing/2014/main" id="{D6FF450A-3B39-3640-A382-846BB66F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清運點</a:t>
            </a:r>
            <a:r>
              <a:rPr kumimoji="0" lang="en-US" altLang="zh-Han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(1/2)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1493035" y="2287793"/>
            <a:ext cx="2001352" cy="1869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cxnSpLocks/>
            <a:stCxn id="9" idx="1"/>
          </p:cNvCxnSpPr>
          <p:nvPr/>
        </p:nvCxnSpPr>
        <p:spPr>
          <a:xfrm flipH="1">
            <a:off x="2816994" y="3445550"/>
            <a:ext cx="2269801" cy="14422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086795" y="3030051"/>
            <a:ext cx="2520280" cy="830997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zh-TW" altLang="en-US" dirty="0"/>
              <a:t>綠色為清運點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紅色</a:t>
            </a:r>
            <a:r>
              <a:rPr lang="zh-TW" altLang="en-US" dirty="0"/>
              <a:t>為定位位置</a:t>
            </a:r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86795" y="1829787"/>
            <a:ext cx="3024336" cy="461665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zh-TW" altLang="en-US" dirty="0"/>
              <a:t>可輸入地址搜尋位置</a:t>
            </a:r>
            <a:endParaRPr lang="en-US" altLang="zh-TW" dirty="0"/>
          </a:p>
        </p:txBody>
      </p:sp>
      <p:sp>
        <p:nvSpPr>
          <p:cNvPr id="11" name="矩形 10"/>
          <p:cNvSpPr/>
          <p:nvPr/>
        </p:nvSpPr>
        <p:spPr>
          <a:xfrm>
            <a:off x="1375458" y="1394066"/>
            <a:ext cx="2879927" cy="352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cxnSpLocks/>
            <a:stCxn id="10" idx="1"/>
          </p:cNvCxnSpPr>
          <p:nvPr/>
        </p:nvCxnSpPr>
        <p:spPr>
          <a:xfrm flipH="1" flipV="1">
            <a:off x="4231699" y="1741716"/>
            <a:ext cx="855096" cy="318904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494386" y="1112028"/>
            <a:ext cx="761000" cy="23785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086795" y="803624"/>
            <a:ext cx="3553772" cy="830997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zh-TW" altLang="en-US" dirty="0"/>
              <a:t>搜尋範圍更大清運</a:t>
            </a:r>
            <a:r>
              <a:rPr lang="zh-TW" altLang="en-US"/>
              <a:t>點位置</a:t>
            </a:r>
            <a:endParaRPr lang="en-US" altLang="zh-TW" dirty="0"/>
          </a:p>
          <a:p>
            <a:r>
              <a:rPr lang="zh-TW" altLang="en-US"/>
              <a:t>有方圓</a:t>
            </a:r>
            <a:r>
              <a:rPr lang="en-US" altLang="zh-TW" dirty="0"/>
              <a:t>50~500</a:t>
            </a:r>
            <a:r>
              <a:rPr lang="zh-TW" altLang="en-US"/>
              <a:t>公尺選擇</a:t>
            </a:r>
            <a:endParaRPr lang="en-US" altLang="zh-TW" dirty="0"/>
          </a:p>
        </p:txBody>
      </p:sp>
      <p:cxnSp>
        <p:nvCxnSpPr>
          <p:cNvPr id="19" name="直線單箭頭接點 18"/>
          <p:cNvCxnSpPr>
            <a:cxnSpLocks/>
            <a:stCxn id="18" idx="1"/>
            <a:endCxn id="16" idx="3"/>
          </p:cNvCxnSpPr>
          <p:nvPr/>
        </p:nvCxnSpPr>
        <p:spPr>
          <a:xfrm flipH="1">
            <a:off x="4255386" y="1219123"/>
            <a:ext cx="831409" cy="11831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635895" y="4157225"/>
            <a:ext cx="619489" cy="441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>
            <a:cxnSpLocks/>
          </p:cNvCxnSpPr>
          <p:nvPr/>
        </p:nvCxnSpPr>
        <p:spPr>
          <a:xfrm flipH="1">
            <a:off x="4272302" y="4365104"/>
            <a:ext cx="814493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5086795" y="4152621"/>
            <a:ext cx="1949158" cy="830997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>
              <a:defRPr sz="2400" b="1">
                <a:solidFill>
                  <a:srgbClr val="FF6600"/>
                </a:solidFill>
              </a:defRPr>
            </a:lvl1pPr>
          </a:lstStyle>
          <a:p>
            <a:pPr algn="ctr"/>
            <a:r>
              <a:rPr lang="zh-TW" altLang="en-US" dirty="0"/>
              <a:t>清潔車目前所在位置</a:t>
            </a:r>
            <a:endParaRPr lang="en-US" altLang="zh-TW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AE840A6-8029-5645-9BBC-6C6DF5394AE6}"/>
              </a:ext>
            </a:extLst>
          </p:cNvPr>
          <p:cNvSpPr txBox="1"/>
          <p:nvPr/>
        </p:nvSpPr>
        <p:spPr>
          <a:xfrm>
            <a:off x="5086795" y="5494737"/>
            <a:ext cx="2195367" cy="614477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TW" altLang="en-US" dirty="0"/>
              <a:t>功能選單</a:t>
            </a:r>
          </a:p>
        </p:txBody>
      </p:sp>
      <p:sp>
        <p:nvSpPr>
          <p:cNvPr id="34" name="圓角矩形 33">
            <a:extLst>
              <a:ext uri="{FF2B5EF4-FFF2-40B4-BE49-F238E27FC236}">
                <a16:creationId xmlns:a16="http://schemas.microsoft.com/office/drawing/2014/main" id="{B71D935D-93B2-144A-A49C-27A11D02B8C1}"/>
              </a:ext>
            </a:extLst>
          </p:cNvPr>
          <p:cNvSpPr/>
          <p:nvPr/>
        </p:nvSpPr>
        <p:spPr>
          <a:xfrm>
            <a:off x="1981350" y="5647975"/>
            <a:ext cx="515362" cy="4327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5" name="直線單箭頭接點 14">
            <a:extLst>
              <a:ext uri="{FF2B5EF4-FFF2-40B4-BE49-F238E27FC236}">
                <a16:creationId xmlns:a16="http://schemas.microsoft.com/office/drawing/2014/main" id="{95FC2745-49E0-E04B-90F6-558F08F7377F}"/>
              </a:ext>
            </a:extLst>
          </p:cNvPr>
          <p:cNvCxnSpPr>
            <a:cxnSpLocks/>
          </p:cNvCxnSpPr>
          <p:nvPr/>
        </p:nvCxnSpPr>
        <p:spPr>
          <a:xfrm flipH="1" flipV="1">
            <a:off x="2493711" y="5801975"/>
            <a:ext cx="2593085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3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AC03DF5B-1623-CB4E-A33E-267CB13A3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/>
          <a:stretch/>
        </p:blipFill>
        <p:spPr>
          <a:xfrm>
            <a:off x="6639414" y="908720"/>
            <a:ext cx="2394085" cy="41383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9B78754-E39B-FA41-85E3-FE7FF6BB2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/>
          <a:stretch/>
        </p:blipFill>
        <p:spPr>
          <a:xfrm>
            <a:off x="4050123" y="908720"/>
            <a:ext cx="2394085" cy="415318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5895D-B871-CE48-9B25-372C20305E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/>
          <a:stretch/>
        </p:blipFill>
        <p:spPr>
          <a:xfrm>
            <a:off x="160107" y="908720"/>
            <a:ext cx="2394085" cy="415318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Hans" altLang="en-US" sz="1400" dirty="0"/>
              <a:t> </a:t>
            </a:r>
            <a:endParaRPr lang="en-US" altLang="zh-TW" sz="1400" dirty="0"/>
          </a:p>
        </p:txBody>
      </p:sp>
      <p:sp>
        <p:nvSpPr>
          <p:cNvPr id="8" name="矩形 7"/>
          <p:cNvSpPr/>
          <p:nvPr/>
        </p:nvSpPr>
        <p:spPr>
          <a:xfrm>
            <a:off x="181657" y="2276872"/>
            <a:ext cx="2086087" cy="1366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384028" y="2486753"/>
            <a:ext cx="2032643" cy="1078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1691680" y="3643012"/>
            <a:ext cx="0" cy="1675015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5004048" y="3564861"/>
            <a:ext cx="3255" cy="1753167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403648" y="5094851"/>
            <a:ext cx="3960440" cy="830997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zh-TW" altLang="en-US" dirty="0"/>
              <a:t>輕觸螢幕清運點位置</a:t>
            </a:r>
            <a:endParaRPr lang="en-US" altLang="zh-TW" dirty="0"/>
          </a:p>
          <a:p>
            <a:r>
              <a:rPr lang="zh-TW" altLang="en-US" dirty="0"/>
              <a:t>可查詢清運時間及地址</a:t>
            </a:r>
            <a:endParaRPr lang="en-US" altLang="zh-TW" dirty="0"/>
          </a:p>
        </p:txBody>
      </p:sp>
      <p:cxnSp>
        <p:nvCxnSpPr>
          <p:cNvPr id="16" name="直線單箭頭接點 15"/>
          <p:cNvCxnSpPr>
            <a:cxnSpLocks/>
            <a:endCxn id="17" idx="2"/>
          </p:cNvCxnSpPr>
          <p:nvPr/>
        </p:nvCxnSpPr>
        <p:spPr>
          <a:xfrm flipV="1">
            <a:off x="7940139" y="3673774"/>
            <a:ext cx="4021" cy="1555426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568649" y="3252385"/>
            <a:ext cx="751021" cy="421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019316" y="5085184"/>
            <a:ext cx="3017180" cy="1200329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rgbClr val="FF6600"/>
                </a:solidFill>
              </a:defRPr>
            </a:lvl1pPr>
          </a:lstStyle>
          <a:p>
            <a:r>
              <a:rPr lang="zh-TW" altLang="en-US" dirty="0"/>
              <a:t>輕觸螢幕清潔車</a:t>
            </a:r>
            <a:endParaRPr lang="en-US" altLang="zh-TW" dirty="0"/>
          </a:p>
          <a:p>
            <a:r>
              <a:rPr lang="zh-TW" altLang="en-US" dirty="0"/>
              <a:t>可查詢清潔車車號、</a:t>
            </a:r>
            <a:endParaRPr lang="en-US" altLang="zh-TW" dirty="0"/>
          </a:p>
          <a:p>
            <a:r>
              <a:rPr lang="zh-Hans" altLang="en-US" dirty="0"/>
              <a:t>執勤狀態</a:t>
            </a:r>
            <a:endParaRPr lang="en-US" altLang="zh-Han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480304" y="3708285"/>
            <a:ext cx="1671973" cy="523220"/>
          </a:xfrm>
          <a:prstGeom prst="rect">
            <a:avLst/>
          </a:prstGeom>
          <a:solidFill>
            <a:srgbClr val="FFF3E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solidFill>
                  <a:srgbClr val="FF6600"/>
                </a:solidFill>
              </a:rPr>
              <a:t>可用手指頭向內或向外滑做地圖縮放</a:t>
            </a:r>
            <a:endParaRPr lang="en-US" altLang="zh-TW" sz="1400" b="1" dirty="0">
              <a:solidFill>
                <a:srgbClr val="FF6600"/>
              </a:solidFill>
            </a:endParaRPr>
          </a:p>
        </p:txBody>
      </p:sp>
      <p:sp>
        <p:nvSpPr>
          <p:cNvPr id="27" name="左-右雙向箭號 26"/>
          <p:cNvSpPr/>
          <p:nvPr/>
        </p:nvSpPr>
        <p:spPr>
          <a:xfrm>
            <a:off x="2743739" y="4377087"/>
            <a:ext cx="1152128" cy="5060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6004">
            <a:off x="3007818" y="2239818"/>
            <a:ext cx="848625" cy="1460547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04" b="89732" l="9821" r="89732">
                        <a14:foregroundMark x1="57589" y1="5804" x2="57589" y2="5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8925">
            <a:off x="2224708" y="1463054"/>
            <a:ext cx="1570856" cy="1570856"/>
          </a:xfrm>
          <a:prstGeom prst="rect">
            <a:avLst/>
          </a:prstGeom>
        </p:spPr>
      </p:pic>
      <p:cxnSp>
        <p:nvCxnSpPr>
          <p:cNvPr id="31" name="弧形接點 30"/>
          <p:cNvCxnSpPr/>
          <p:nvPr/>
        </p:nvCxnSpPr>
        <p:spPr>
          <a:xfrm flipV="1">
            <a:off x="3203848" y="2877200"/>
            <a:ext cx="324036" cy="11619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641BC49D-8E2E-6148-BCA2-2F76E7E6C8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28633" r="46744" b="50270"/>
          <a:stretch/>
        </p:blipFill>
        <p:spPr>
          <a:xfrm>
            <a:off x="179512" y="68677"/>
            <a:ext cx="1656184" cy="73494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4" name="標題 1">
            <a:extLst>
              <a:ext uri="{FF2B5EF4-FFF2-40B4-BE49-F238E27FC236}">
                <a16:creationId xmlns:a16="http://schemas.microsoft.com/office/drawing/2014/main" id="{BC16F387-5450-744B-A9EA-E08EF65D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8738"/>
            <a:ext cx="8713787" cy="633412"/>
          </a:xfrm>
        </p:spPr>
        <p:txBody>
          <a:bodyPr/>
          <a:lstStyle/>
          <a:p>
            <a:r>
              <a:rPr kumimoji="0" lang="zh-Hans" altLang="en-U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清運點</a:t>
            </a:r>
            <a:r>
              <a:rPr kumimoji="0" lang="en-US" altLang="zh-Hans" sz="3200" b="1" dirty="0">
                <a:solidFill>
                  <a:srgbClr val="0070C0"/>
                </a:solidFill>
                <a:latin typeface="微軟正黑體"/>
                <a:ea typeface="微軟正黑體"/>
              </a:rPr>
              <a:t>(2/2)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10682432"/>
      </p:ext>
    </p:extLst>
  </p:cSld>
  <p:clrMapOvr>
    <a:masterClrMapping/>
  </p:clrMapOvr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自訂設計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28020</TotalTime>
  <Words>442</Words>
  <Application>Microsoft Office PowerPoint</Application>
  <PresentationFormat>如螢幕大小 (4:3)</PresentationFormat>
  <Paragraphs>95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1_自訂設計</vt:lpstr>
      <vt:lpstr>佈景主題1</vt:lpstr>
      <vt:lpstr>PowerPoint 簡報</vt:lpstr>
      <vt:lpstr>PowerPoint 簡報</vt:lpstr>
      <vt:lpstr>PowerPoint 簡報</vt:lpstr>
      <vt:lpstr> </vt:lpstr>
      <vt:lpstr>選擇清運路線(1/2)</vt:lpstr>
      <vt:lpstr>選擇清運路線(2/2)</vt:lpstr>
      <vt:lpstr>清運路線</vt:lpstr>
      <vt:lpstr>清運點(1/2)</vt:lpstr>
      <vt:lpstr>清運點(2/2)</vt:lpstr>
      <vt:lpstr>加入我的最愛</vt:lpstr>
      <vt:lpstr>查看我的最愛</vt:lpstr>
      <vt:lpstr>訊息公告</vt:lpstr>
      <vt:lpstr>意見反應</vt:lpstr>
      <vt:lpstr>Q &amp; A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yoyo</dc:creator>
  <cp:lastModifiedBy>user</cp:lastModifiedBy>
  <cp:revision>1462</cp:revision>
  <cp:lastPrinted>2018-03-30T01:07:52Z</cp:lastPrinted>
  <dcterms:created xsi:type="dcterms:W3CDTF">2009-03-30T02:51:59Z</dcterms:created>
  <dcterms:modified xsi:type="dcterms:W3CDTF">2018-03-30T01:08:43Z</dcterms:modified>
</cp:coreProperties>
</file>